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7" r:id="rId2"/>
    <p:sldId id="257" r:id="rId3"/>
    <p:sldId id="264" r:id="rId4"/>
    <p:sldId id="258" r:id="rId5"/>
    <p:sldId id="279" r:id="rId6"/>
    <p:sldId id="283" r:id="rId7"/>
    <p:sldId id="285" r:id="rId8"/>
    <p:sldId id="262" r:id="rId9"/>
    <p:sldId id="263" r:id="rId10"/>
    <p:sldId id="288" r:id="rId11"/>
    <p:sldId id="271" r:id="rId12"/>
    <p:sldId id="268" r:id="rId13"/>
    <p:sldId id="289" r:id="rId14"/>
  </p:sldIdLst>
  <p:sldSz cx="9144000" cy="6858000" type="screen4x3"/>
  <p:notesSz cx="9939338" cy="68056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ＭＳ Ｐゴシック" pitchFamily="48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ＭＳ Ｐゴシック" pitchFamily="48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ＭＳ Ｐゴシック" pitchFamily="48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ＭＳ Ｐゴシック" pitchFamily="48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pitchFamily="48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pitchFamily="48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pitchFamily="48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pitchFamily="4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FBF8"/>
    <a:srgbClr val="FFFFCC"/>
    <a:srgbClr val="FFFF66"/>
    <a:srgbClr val="FFCCFF"/>
    <a:srgbClr val="FFCCCC"/>
    <a:srgbClr val="B92DAC"/>
    <a:srgbClr val="4DF9F5"/>
    <a:srgbClr val="00B8FF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323" autoAdjust="0"/>
  </p:normalViewPr>
  <p:slideViewPr>
    <p:cSldViewPr>
      <p:cViewPr>
        <p:scale>
          <a:sx n="73" d="100"/>
          <a:sy n="73" d="100"/>
        </p:scale>
        <p:origin x="-1296" y="-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2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1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6888" cy="339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5629275" y="1"/>
            <a:ext cx="4308475" cy="339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FAA36C-09B2-4422-A3DB-B7550E1C935D}" type="datetimeFigureOut">
              <a:rPr kumimoji="1" lang="ja-JP" altLang="en-US" smtClean="0"/>
              <a:pPr/>
              <a:t>2014/8/8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6464222"/>
            <a:ext cx="4306888" cy="339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5629275" y="6464222"/>
            <a:ext cx="4308475" cy="339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D609DF-99B1-41E5-86D7-868F5659B8B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263906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9939338" cy="6805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0"/>
            <a:ext cx="4306888" cy="45730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630863" y="0"/>
            <a:ext cx="4305300" cy="33821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Calibri" pitchFamily="32" charset="0"/>
              </a:defRPr>
            </a:lvl1pPr>
          </a:lstStyle>
          <a:p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268663" y="511175"/>
            <a:ext cx="3400425" cy="254952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95363" y="3232905"/>
            <a:ext cx="7948612" cy="30614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6348306"/>
            <a:ext cx="4306888" cy="45730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5630863" y="6467397"/>
            <a:ext cx="4305300" cy="3366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Calibri" pitchFamily="32" charset="0"/>
              </a:defRPr>
            </a:lvl1pPr>
          </a:lstStyle>
          <a:p>
            <a:fld id="{3326A0F9-CEE3-4CFA-A1C1-93127C66782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57983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ja-JP" altLang="en-US" dirty="0" smtClean="0"/>
          </a:p>
        </p:txBody>
      </p:sp>
      <p:sp>
        <p:nvSpPr>
          <p:cNvPr id="23556" name="スライド番号プレースホルダ 3"/>
          <p:cNvSpPr txBox="1">
            <a:spLocks noGrp="1"/>
          </p:cNvSpPr>
          <p:nvPr/>
        </p:nvSpPr>
        <p:spPr bwMode="auto">
          <a:xfrm>
            <a:off x="5630865" y="6465889"/>
            <a:ext cx="43068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59" tIns="45680" rIns="91359" bIns="45680" anchor="b"/>
          <a:lstStyle/>
          <a:p>
            <a:pPr algn="r" defTabSz="912813"/>
            <a:fld id="{B7B1CB7E-CFE9-45B6-9683-9409F41A272E}" type="slidenum">
              <a:rPr lang="ja-JP" altLang="en-US" sz="1200">
                <a:latin typeface="Calibri" pitchFamily="34" charset="0"/>
              </a:rPr>
              <a:pPr algn="r" defTabSz="912813"/>
              <a:t>1</a:t>
            </a:fld>
            <a:endParaRPr lang="en-US" altLang="ja-JP" sz="1200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3268663" y="511295"/>
            <a:ext cx="3402012" cy="255170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348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95363" y="3232905"/>
            <a:ext cx="7950200" cy="315509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 dirty="0"/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5630864" y="6467398"/>
            <a:ext cx="4306887" cy="3382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B6FE774-FB1F-4C77-A559-DC191E9C83C4}" type="slidenum">
              <a:rPr lang="en-US" sz="1200">
                <a:solidFill>
                  <a:srgbClr val="FFFFFF"/>
                </a:solidFill>
                <a:latin typeface="Calibri" pitchFamily="32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en-US" sz="1200" dirty="0">
              <a:solidFill>
                <a:srgbClr val="FFFFFF"/>
              </a:solidFill>
              <a:latin typeface="Calibri" pitchFamily="32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3268663" y="511295"/>
            <a:ext cx="3402012" cy="255170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317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95363" y="3232905"/>
            <a:ext cx="7950200" cy="315509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 dirty="0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5630864" y="6467398"/>
            <a:ext cx="4306887" cy="3382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8F44E34-00AF-493A-965F-8587C44A0BF1}" type="slidenum">
              <a:rPr lang="en-US" sz="1200">
                <a:solidFill>
                  <a:srgbClr val="FFFFFF"/>
                </a:solidFill>
                <a:latin typeface="Calibri" pitchFamily="32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en-US" sz="1200" dirty="0">
              <a:solidFill>
                <a:srgbClr val="FFFFFF"/>
              </a:solidFill>
              <a:latin typeface="Calibri" pitchFamily="32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3268663" y="511295"/>
            <a:ext cx="3402012" cy="255170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348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95363" y="3232905"/>
            <a:ext cx="7950200" cy="315509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 dirty="0"/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5630864" y="6467398"/>
            <a:ext cx="4306887" cy="3382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B6FE774-FB1F-4C77-A559-DC191E9C83C4}" type="slidenum">
              <a:rPr lang="en-US" sz="1200">
                <a:solidFill>
                  <a:srgbClr val="FFFFFF"/>
                </a:solidFill>
                <a:latin typeface="Calibri" pitchFamily="32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13</a:t>
            </a:fld>
            <a:endParaRPr lang="en-US" sz="1200" dirty="0">
              <a:solidFill>
                <a:srgbClr val="FFFFFF"/>
              </a:solidFill>
              <a:latin typeface="Calibri" pitchFamily="32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3268663" y="511295"/>
            <a:ext cx="3402012" cy="255170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204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95363" y="3232905"/>
            <a:ext cx="7950200" cy="315509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 dirty="0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5630864" y="6467398"/>
            <a:ext cx="4306887" cy="3382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F79482B-7055-46CA-98BA-EFA9328DD88E}" type="slidenum">
              <a:rPr lang="en-US" sz="1200">
                <a:solidFill>
                  <a:srgbClr val="FFFFFF"/>
                </a:solidFill>
                <a:latin typeface="Calibri" pitchFamily="32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en-US" sz="1200" dirty="0">
              <a:solidFill>
                <a:srgbClr val="FFFFFF"/>
              </a:solidFill>
              <a:latin typeface="Calibri" pitchFamily="32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3268663" y="511295"/>
            <a:ext cx="3402012" cy="255170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276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95363" y="3232905"/>
            <a:ext cx="7950200" cy="315509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 dirty="0"/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5629275" y="6467398"/>
            <a:ext cx="4308475" cy="3382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326305A-7EBA-452E-A757-AD361A8856FC}" type="slidenum">
              <a:rPr lang="en-US" sz="1200">
                <a:solidFill>
                  <a:srgbClr val="FFFFFF"/>
                </a:solidFill>
                <a:latin typeface="Calibri" pitchFamily="32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n-US" sz="1200" dirty="0">
              <a:solidFill>
                <a:srgbClr val="FFFFFF"/>
              </a:solidFill>
              <a:latin typeface="Calibri" pitchFamily="32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3268663" y="511295"/>
            <a:ext cx="3402012" cy="255170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215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95363" y="3232905"/>
            <a:ext cx="7950200" cy="315509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 dirty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5630864" y="6467398"/>
            <a:ext cx="4306887" cy="3382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69ED51D-8682-497A-B9A4-A95FFA5BE409}" type="slidenum">
              <a:rPr lang="en-US" sz="1200">
                <a:solidFill>
                  <a:srgbClr val="FFFFFF"/>
                </a:solidFill>
                <a:latin typeface="Calibri" pitchFamily="32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en-US" sz="1200" dirty="0">
              <a:solidFill>
                <a:srgbClr val="FFFFFF"/>
              </a:solidFill>
              <a:latin typeface="Calibri" pitchFamily="32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3268663" y="511295"/>
            <a:ext cx="3402012" cy="255170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348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95363" y="3232905"/>
            <a:ext cx="7950200" cy="315509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 dirty="0"/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5630864" y="6467398"/>
            <a:ext cx="4306887" cy="3382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B6FE774-FB1F-4C77-A559-DC191E9C83C4}" type="slidenum">
              <a:rPr lang="en-US" sz="1200">
                <a:solidFill>
                  <a:srgbClr val="FFFFFF"/>
                </a:solidFill>
                <a:latin typeface="Calibri" pitchFamily="32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en-US" sz="1200" dirty="0">
              <a:solidFill>
                <a:srgbClr val="FFFFFF"/>
              </a:solidFill>
              <a:latin typeface="Calibri" pitchFamily="32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1156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1640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3268663" y="511295"/>
            <a:ext cx="3402012" cy="255170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256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95363" y="3232905"/>
            <a:ext cx="7950200" cy="315509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 dirty="0"/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5630864" y="6467398"/>
            <a:ext cx="4306887" cy="3382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96C2F15-4F37-4A35-9B47-148E5183FCBA}" type="slidenum">
              <a:rPr lang="en-US" sz="1200">
                <a:solidFill>
                  <a:srgbClr val="FFFFFF"/>
                </a:solidFill>
                <a:latin typeface="Calibri" pitchFamily="32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en-US" sz="1200" dirty="0">
              <a:solidFill>
                <a:srgbClr val="FFFFFF"/>
              </a:solidFill>
              <a:latin typeface="Calibri" pitchFamily="32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3268663" y="511295"/>
            <a:ext cx="3402012" cy="255170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266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95363" y="3232905"/>
            <a:ext cx="7950200" cy="315509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ja-JP" altLang="ja-JP" dirty="0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5630864" y="6467398"/>
            <a:ext cx="4306887" cy="3382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7C471ED-7CF2-41A1-A996-0768E40AE89B}" type="slidenum">
              <a:rPr lang="en-US" sz="1200">
                <a:solidFill>
                  <a:srgbClr val="FFFFFF"/>
                </a:solidFill>
                <a:latin typeface="Calibri" pitchFamily="32" charset="0"/>
              </a:rPr>
              <a:pPr algn="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US" sz="1200" dirty="0">
              <a:solidFill>
                <a:srgbClr val="FFFFFF"/>
              </a:solidFill>
              <a:latin typeface="Calibri" pitchFamily="3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5287A79-F3F8-4E30-9795-4BFBF71670C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785DC4E-D9B6-4C5F-AD69-F9992950EC0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7ADE58E-5EDD-41F1-89D7-E2E58A83B13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0"/>
          </p:nvPr>
        </p:nvSpPr>
        <p:spPr>
          <a:xfrm>
            <a:off x="457200" y="6356350"/>
            <a:ext cx="2132013" cy="363538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1"/>
          </p:nvPr>
        </p:nvSpPr>
        <p:spPr>
          <a:xfrm>
            <a:off x="6553200" y="6356350"/>
            <a:ext cx="2132013" cy="363538"/>
          </a:xfrm>
        </p:spPr>
        <p:txBody>
          <a:bodyPr/>
          <a:lstStyle>
            <a:lvl1pPr>
              <a:defRPr/>
            </a:lvl1pPr>
          </a:lstStyle>
          <a:p>
            <a:fld id="{886AC3EE-166A-4CDE-B95D-2E4A73C3470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309949E-C268-4EE1-ACDC-5C05272D97C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B0A247A-5699-4E90-98E6-E1BFC67FCA3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9639B51-CECA-4B7A-A876-7154586CE6C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473C693-E7AC-4186-89DA-473B2F23D567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F0855A8-1E7E-4B57-B231-88B04513555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624A5B0-0F7D-45A2-8331-47478CFDA47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DF5C56A-2CE3-4493-8049-E55DA18B91E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5440874-A2DF-4340-AD7D-17DC29721DF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タイトルテキストの書式を編集するにはクリックします。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 smtClean="0"/>
              <a:t>アウトラインテキストの書式を編集するにはクリックします。</a:t>
            </a:r>
          </a:p>
          <a:p>
            <a:pPr lvl="1"/>
            <a:r>
              <a:rPr lang="en-GB" altLang="ja-JP" smtClean="0"/>
              <a:t>2</a:t>
            </a:r>
            <a:r>
              <a:rPr lang="ja-JP" altLang="en-GB" smtClean="0"/>
              <a:t>レベル目のアウトライン</a:t>
            </a:r>
          </a:p>
          <a:p>
            <a:pPr lvl="2"/>
            <a:r>
              <a:rPr lang="en-GB" altLang="ja-JP" smtClean="0"/>
              <a:t>3</a:t>
            </a:r>
            <a:r>
              <a:rPr lang="ja-JP" altLang="en-GB" smtClean="0"/>
              <a:t>レベル目のアウトライン</a:t>
            </a:r>
          </a:p>
          <a:p>
            <a:pPr lvl="3"/>
            <a:r>
              <a:rPr lang="en-GB" altLang="ja-JP" smtClean="0"/>
              <a:t>4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5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6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7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8</a:t>
            </a:r>
            <a:r>
              <a:rPr lang="ja-JP" altLang="en-GB" smtClean="0"/>
              <a:t>レベル目のアウトライン</a:t>
            </a:r>
          </a:p>
          <a:p>
            <a:pPr lvl="4"/>
            <a:r>
              <a:rPr lang="en-GB" altLang="ja-JP" smtClean="0"/>
              <a:t>9</a:t>
            </a:r>
            <a:r>
              <a:rPr lang="ja-JP" altLang="en-GB" smtClean="0"/>
              <a:t>レベル目のアウトライン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FFFFFF"/>
                </a:solidFill>
              </a:defRPr>
            </a:lvl1pPr>
          </a:lstStyle>
          <a:p>
            <a:fld id="{388CFFE8-CBE5-4684-95D2-663C7E764324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FF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FF"/>
          </a:solidFill>
          <a:latin typeface="Calibri" pitchFamily="32" charset="0"/>
          <a:ea typeface="ＭＳ Ｐゴシック" pitchFamily="48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FF"/>
          </a:solidFill>
          <a:latin typeface="Calibri" pitchFamily="32" charset="0"/>
          <a:ea typeface="ＭＳ Ｐゴシック" pitchFamily="48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FF"/>
          </a:solidFill>
          <a:latin typeface="Calibri" pitchFamily="32" charset="0"/>
          <a:ea typeface="ＭＳ Ｐゴシック" pitchFamily="48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FF"/>
          </a:solidFill>
          <a:latin typeface="Calibri" pitchFamily="32" charset="0"/>
          <a:ea typeface="ＭＳ Ｐゴシック" pitchFamily="48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FF"/>
          </a:solidFill>
          <a:latin typeface="Calibri" pitchFamily="32" charset="0"/>
          <a:ea typeface="ＭＳ Ｐゴシック" pitchFamily="48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FF"/>
          </a:solidFill>
          <a:latin typeface="Calibri" pitchFamily="32" charset="0"/>
          <a:ea typeface="ＭＳ Ｐゴシック" pitchFamily="48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FF"/>
          </a:solidFill>
          <a:latin typeface="Calibri" pitchFamily="32" charset="0"/>
          <a:ea typeface="ＭＳ Ｐゴシック" pitchFamily="48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FFFFFF"/>
          </a:solidFill>
          <a:latin typeface="Calibri" pitchFamily="32" charset="0"/>
          <a:ea typeface="ＭＳ Ｐゴシック" pitchFamily="48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FFFFFF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FFFFFF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3"/>
          <p:cNvSpPr>
            <a:spLocks noChangeArrowheads="1"/>
          </p:cNvSpPr>
          <p:nvPr/>
        </p:nvSpPr>
        <p:spPr bwMode="auto">
          <a:xfrm>
            <a:off x="395536" y="404664"/>
            <a:ext cx="8280920" cy="3960440"/>
          </a:xfrm>
          <a:prstGeom prst="roundRect">
            <a:avLst>
              <a:gd name="adj" fmla="val 16667"/>
            </a:avLst>
          </a:prstGeom>
          <a:solidFill>
            <a:srgbClr val="4DF9F5"/>
          </a:solidFill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altLang="ja-JP" sz="3600" b="1" dirty="0" smtClean="0">
                <a:solidFill>
                  <a:srgbClr val="000099"/>
                </a:solidFill>
                <a:latin typeface="HG丸ｺﾞｼｯｸM-PRO" pitchFamily="50" charset="-128"/>
                <a:ea typeface="HG丸ｺﾞｼｯｸM-PRO" pitchFamily="50" charset="-128"/>
              </a:rPr>
              <a:t>2840</a:t>
            </a:r>
            <a:r>
              <a:rPr lang="ja-JP" altLang="en-US" sz="3600" b="1" dirty="0" smtClean="0">
                <a:solidFill>
                  <a:srgbClr val="000099"/>
                </a:solidFill>
                <a:latin typeface="HG丸ｺﾞｼｯｸM-PRO" pitchFamily="50" charset="-128"/>
                <a:ea typeface="HG丸ｺﾞｼｯｸM-PRO" pitchFamily="50" charset="-128"/>
              </a:rPr>
              <a:t>地区</a:t>
            </a:r>
            <a:endParaRPr lang="en-US" altLang="ja-JP" sz="3600" b="1" dirty="0" smtClean="0">
              <a:solidFill>
                <a:srgbClr val="000099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en-US" altLang="ja-JP" sz="3600" b="1" dirty="0" smtClean="0">
                <a:solidFill>
                  <a:srgbClr val="000099"/>
                </a:solidFill>
                <a:latin typeface="HG丸ｺﾞｼｯｸM-PRO" pitchFamily="50" charset="-128"/>
                <a:ea typeface="HG丸ｺﾞｼｯｸM-PRO" pitchFamily="50" charset="-128"/>
              </a:rPr>
              <a:t>2014</a:t>
            </a:r>
            <a:r>
              <a:rPr lang="ja-JP" altLang="en-US" sz="3600" b="1" dirty="0" smtClean="0">
                <a:solidFill>
                  <a:srgbClr val="000099"/>
                </a:solidFill>
                <a:latin typeface="HG丸ｺﾞｼｯｸM-PRO" pitchFamily="50" charset="-128"/>
                <a:ea typeface="HG丸ｺﾞｼｯｸM-PRO" pitchFamily="50" charset="-128"/>
              </a:rPr>
              <a:t>～</a:t>
            </a:r>
            <a:r>
              <a:rPr lang="en-US" altLang="ja-JP" sz="3600" b="1" dirty="0" smtClean="0">
                <a:solidFill>
                  <a:srgbClr val="000099"/>
                </a:solidFill>
                <a:latin typeface="HG丸ｺﾞｼｯｸM-PRO" pitchFamily="50" charset="-128"/>
                <a:ea typeface="HG丸ｺﾞｼｯｸM-PRO" pitchFamily="50" charset="-128"/>
              </a:rPr>
              <a:t>2015</a:t>
            </a:r>
            <a:r>
              <a:rPr lang="ja-JP" altLang="en-US" sz="3600" b="1" dirty="0">
                <a:solidFill>
                  <a:srgbClr val="000099"/>
                </a:solidFill>
                <a:latin typeface="HG丸ｺﾞｼｯｸM-PRO" pitchFamily="50" charset="-128"/>
                <a:ea typeface="HG丸ｺﾞｼｯｸM-PRO" pitchFamily="50" charset="-128"/>
              </a:rPr>
              <a:t>年度</a:t>
            </a:r>
            <a:endParaRPr lang="en-US" altLang="ja-JP" sz="3600" b="1" dirty="0" smtClean="0">
              <a:solidFill>
                <a:srgbClr val="000099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ja-JP" altLang="en-US" sz="4800" b="1" dirty="0" smtClean="0">
                <a:solidFill>
                  <a:srgbClr val="000099"/>
                </a:solidFill>
                <a:latin typeface="HG丸ｺﾞｼｯｸM-PRO" pitchFamily="50" charset="-128"/>
                <a:ea typeface="HG丸ｺﾞｼｯｸM-PRO" pitchFamily="50" charset="-128"/>
              </a:rPr>
              <a:t>ロータリー財団セミナー</a:t>
            </a:r>
            <a:endParaRPr lang="en-US" altLang="ja-JP" sz="4800" b="1" dirty="0" smtClean="0">
              <a:solidFill>
                <a:srgbClr val="000099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endParaRPr lang="ja-JP" altLang="en-US" sz="3600" b="1" dirty="0">
              <a:solidFill>
                <a:srgbClr val="000099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51" name="Rectangle 4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1144AA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2052" name="Rectangle 17"/>
          <p:cNvSpPr>
            <a:spLocks noChangeArrowheads="1"/>
          </p:cNvSpPr>
          <p:nvPr/>
        </p:nvSpPr>
        <p:spPr bwMode="auto">
          <a:xfrm>
            <a:off x="0" y="188913"/>
            <a:ext cx="9144000" cy="71437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2053" name="AutoShape 18"/>
          <p:cNvSpPr>
            <a:spLocks noChangeArrowheads="1"/>
          </p:cNvSpPr>
          <p:nvPr/>
        </p:nvSpPr>
        <p:spPr bwMode="auto">
          <a:xfrm>
            <a:off x="6732588" y="0"/>
            <a:ext cx="360362" cy="260350"/>
          </a:xfrm>
          <a:prstGeom prst="parallelogram">
            <a:avLst>
              <a:gd name="adj" fmla="val 81101"/>
            </a:avLst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2054" name="AutoShape 19"/>
          <p:cNvSpPr>
            <a:spLocks noChangeArrowheads="1"/>
          </p:cNvSpPr>
          <p:nvPr/>
        </p:nvSpPr>
        <p:spPr bwMode="auto">
          <a:xfrm>
            <a:off x="6948488" y="0"/>
            <a:ext cx="360362" cy="260350"/>
          </a:xfrm>
          <a:prstGeom prst="parallelogram">
            <a:avLst>
              <a:gd name="adj" fmla="val 81101"/>
            </a:avLst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2055" name="AutoShape 20"/>
          <p:cNvSpPr>
            <a:spLocks noChangeArrowheads="1"/>
          </p:cNvSpPr>
          <p:nvPr/>
        </p:nvSpPr>
        <p:spPr bwMode="auto">
          <a:xfrm>
            <a:off x="7164388" y="0"/>
            <a:ext cx="360362" cy="260350"/>
          </a:xfrm>
          <a:prstGeom prst="parallelogram">
            <a:avLst>
              <a:gd name="adj" fmla="val 81101"/>
            </a:avLst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2056" name="AutoShape 21"/>
          <p:cNvSpPr>
            <a:spLocks noChangeArrowheads="1"/>
          </p:cNvSpPr>
          <p:nvPr/>
        </p:nvSpPr>
        <p:spPr bwMode="auto">
          <a:xfrm>
            <a:off x="2483768" y="4725144"/>
            <a:ext cx="3960812" cy="1873250"/>
          </a:xfrm>
          <a:prstGeom prst="roundRect">
            <a:avLst>
              <a:gd name="adj" fmla="val 6199"/>
            </a:avLst>
          </a:prstGeom>
          <a:solidFill>
            <a:srgbClr val="4DF9F5"/>
          </a:solidFill>
          <a:ln w="3175">
            <a:solidFill>
              <a:srgbClr val="00FFFF"/>
            </a:solidFill>
            <a:round/>
            <a:headEnd/>
            <a:tailEnd/>
          </a:ln>
        </p:spPr>
        <p:txBody>
          <a:bodyPr wrap="none"/>
          <a:lstStyle/>
          <a:p>
            <a:pPr algn="ctr"/>
            <a:endParaRPr lang="en-US" altLang="ja-JP" sz="2000" dirty="0">
              <a:solidFill>
                <a:srgbClr val="000099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en-US" altLang="ja-JP" sz="2000" b="1" dirty="0" smtClean="0">
                <a:solidFill>
                  <a:srgbClr val="000099"/>
                </a:solidFill>
                <a:latin typeface="HG丸ｺﾞｼｯｸM-PRO" pitchFamily="50" charset="-128"/>
                <a:ea typeface="HG丸ｺﾞｼｯｸM-PRO" pitchFamily="50" charset="-128"/>
              </a:rPr>
              <a:t>201</a:t>
            </a:r>
            <a:r>
              <a:rPr lang="ja-JP" altLang="en-US" sz="2000" b="1" dirty="0" smtClean="0">
                <a:solidFill>
                  <a:srgbClr val="000099"/>
                </a:solidFill>
                <a:latin typeface="HG丸ｺﾞｼｯｸM-PRO" pitchFamily="50" charset="-128"/>
                <a:ea typeface="HG丸ｺﾞｼｯｸM-PRO" pitchFamily="50" charset="-128"/>
              </a:rPr>
              <a:t>４～</a:t>
            </a:r>
            <a:r>
              <a:rPr lang="en-US" altLang="ja-JP" sz="2000" b="1" dirty="0" smtClean="0">
                <a:solidFill>
                  <a:srgbClr val="000099"/>
                </a:solidFill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2000" b="1" dirty="0" smtClean="0">
                <a:solidFill>
                  <a:srgbClr val="000099"/>
                </a:solidFill>
                <a:latin typeface="HG丸ｺﾞｼｯｸM-PRO" pitchFamily="50" charset="-128"/>
                <a:ea typeface="HG丸ｺﾞｼｯｸM-PRO" pitchFamily="50" charset="-128"/>
              </a:rPr>
              <a:t>５年度</a:t>
            </a:r>
            <a:endParaRPr lang="ja-JP" altLang="en-US" sz="2000" b="1" dirty="0">
              <a:solidFill>
                <a:srgbClr val="000099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2000" b="1" dirty="0">
                <a:solidFill>
                  <a:srgbClr val="000099"/>
                </a:solidFill>
                <a:latin typeface="HG丸ｺﾞｼｯｸM-PRO" pitchFamily="50" charset="-128"/>
                <a:ea typeface="HG丸ｺﾞｼｯｸM-PRO" pitchFamily="50" charset="-128"/>
              </a:rPr>
              <a:t>ロータリー財団委員長</a:t>
            </a:r>
          </a:p>
          <a:p>
            <a:pPr algn="ctr"/>
            <a:r>
              <a:rPr lang="ja-JP" altLang="en-US" sz="2000" b="1" dirty="0">
                <a:solidFill>
                  <a:srgbClr val="000099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</a:p>
          <a:p>
            <a:pPr algn="ctr"/>
            <a:r>
              <a:rPr lang="ja-JP" altLang="en-US" sz="2400" b="1" dirty="0">
                <a:solidFill>
                  <a:srgbClr val="000099"/>
                </a:solidFill>
                <a:latin typeface="HG丸ｺﾞｼｯｸM-PRO" pitchFamily="50" charset="-128"/>
                <a:ea typeface="HG丸ｺﾞｼｯｸM-PRO" pitchFamily="50" charset="-128"/>
              </a:rPr>
              <a:t>牛 久 保　 哲 男</a:t>
            </a:r>
          </a:p>
        </p:txBody>
      </p:sp>
      <p:sp>
        <p:nvSpPr>
          <p:cNvPr id="2057" name="AutoShape 22"/>
          <p:cNvSpPr>
            <a:spLocks noChangeArrowheads="1"/>
          </p:cNvSpPr>
          <p:nvPr/>
        </p:nvSpPr>
        <p:spPr bwMode="auto">
          <a:xfrm>
            <a:off x="2071024" y="3140968"/>
            <a:ext cx="5040560" cy="936104"/>
          </a:xfrm>
          <a:prstGeom prst="roundRect">
            <a:avLst>
              <a:gd name="adj" fmla="val 6199"/>
            </a:avLst>
          </a:prstGeom>
          <a:solidFill>
            <a:srgbClr val="4DF9F5"/>
          </a:solidFill>
          <a:ln w="3175">
            <a:solidFill>
              <a:srgbClr val="00FFFF"/>
            </a:solidFill>
            <a:round/>
            <a:headEnd/>
            <a:tailEnd/>
          </a:ln>
        </p:spPr>
        <p:txBody>
          <a:bodyPr wrap="none"/>
          <a:lstStyle/>
          <a:p>
            <a:pPr algn="ctr"/>
            <a:r>
              <a:rPr lang="ja-JP" altLang="en-US" sz="2400" b="1" dirty="0" smtClean="0">
                <a:solidFill>
                  <a:schemeClr val="accent2"/>
                </a:solidFill>
                <a:latin typeface="HG丸ｺﾞｼｯｸM-PRO" pitchFamily="50" charset="-128"/>
                <a:ea typeface="HG丸ｺﾞｼｯｸM-PRO" pitchFamily="50" charset="-128"/>
              </a:rPr>
              <a:t>２０１４．８．２３</a:t>
            </a:r>
            <a:endParaRPr lang="en-US" altLang="ja-JP" sz="2400" b="1" dirty="0" smtClean="0">
              <a:solidFill>
                <a:schemeClr val="accent2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r>
              <a:rPr lang="ja-JP" altLang="en-US" sz="2400" b="1" dirty="0" smtClean="0">
                <a:solidFill>
                  <a:schemeClr val="accent2"/>
                </a:solidFill>
                <a:latin typeface="HG丸ｺﾞｼｯｸM-PRO" pitchFamily="50" charset="-128"/>
                <a:ea typeface="HG丸ｺﾞｼｯｸM-PRO" pitchFamily="50" charset="-128"/>
              </a:rPr>
              <a:t>伊勢崎プリオパレス</a:t>
            </a:r>
            <a:r>
              <a:rPr lang="ja-JP" altLang="en-US" sz="2400" b="1" dirty="0">
                <a:solidFill>
                  <a:schemeClr val="accent2"/>
                </a:solidFill>
                <a:latin typeface="HG丸ｺﾞｼｯｸM-PRO" pitchFamily="50" charset="-128"/>
                <a:ea typeface="HG丸ｺﾞｼｯｸM-PRO" pitchFamily="50" charset="-128"/>
              </a:rPr>
              <a:t>にて</a:t>
            </a:r>
            <a:endParaRPr lang="en-US" altLang="ja-JP" sz="2400" b="1" dirty="0" smtClean="0">
              <a:solidFill>
                <a:schemeClr val="accent2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endParaRPr lang="en-US" altLang="ja-JP" sz="2400" b="1" dirty="0" smtClean="0">
              <a:solidFill>
                <a:schemeClr val="accent2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endParaRPr lang="en-US" altLang="ja-JP" sz="2400" b="1" dirty="0" smtClean="0">
              <a:solidFill>
                <a:schemeClr val="accent2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/>
            <a:endParaRPr lang="en-US" altLang="ja-JP" sz="2400" b="1" dirty="0">
              <a:solidFill>
                <a:schemeClr val="accent2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Rectangle 17"/>
          <p:cNvSpPr>
            <a:spLocks noChangeArrowheads="1"/>
          </p:cNvSpPr>
          <p:nvPr/>
        </p:nvSpPr>
        <p:spPr bwMode="auto">
          <a:xfrm>
            <a:off x="0" y="188640"/>
            <a:ext cx="9144000" cy="71437"/>
          </a:xfrm>
          <a:prstGeom prst="rect">
            <a:avLst/>
          </a:prstGeom>
          <a:solidFill>
            <a:srgbClr val="FF993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1" name="スライド番号プレースホルダ 10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3624A5B0-0F7D-45A2-8331-47478CFDA472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3624A5B0-0F7D-45A2-8331-47478CFDA47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角丸四角形 4"/>
          <p:cNvSpPr/>
          <p:nvPr/>
        </p:nvSpPr>
        <p:spPr bwMode="auto">
          <a:xfrm>
            <a:off x="179512" y="2207479"/>
            <a:ext cx="1944215" cy="576064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地区補助金</a:t>
            </a:r>
          </a:p>
        </p:txBody>
      </p:sp>
      <p:sp>
        <p:nvSpPr>
          <p:cNvPr id="6" name="角丸四角形 5"/>
          <p:cNvSpPr/>
          <p:nvPr/>
        </p:nvSpPr>
        <p:spPr bwMode="auto">
          <a:xfrm>
            <a:off x="2132858" y="2226235"/>
            <a:ext cx="3051737" cy="2304256"/>
          </a:xfrm>
          <a:prstGeom prst="roundRect">
            <a:avLst/>
          </a:prstGeom>
          <a:solidFill>
            <a:srgbClr val="FF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グローバル補助金</a:t>
            </a:r>
            <a:endParaRPr kumimoji="0" lang="en-US" altLang="ja-JP" sz="24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ea typeface="ＭＳ Ｐゴシック" pitchFamily="48" charset="-128"/>
            </a:endParaRP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400" dirty="0">
                <a:solidFill>
                  <a:schemeClr val="accent2"/>
                </a:solidFill>
              </a:rPr>
              <a:t> </a:t>
            </a:r>
            <a:r>
              <a: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48" charset="-128"/>
              </a:rPr>
              <a:t>プロジェクト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48" charset="-128"/>
              </a:rPr>
              <a:t>3</a:t>
            </a:r>
            <a:r>
              <a: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48" charset="-128"/>
              </a:rPr>
              <a:t>５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48" charset="-128"/>
              </a:rPr>
              <a:t>0</a:t>
            </a:r>
            <a:r>
              <a: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48" charset="-128"/>
              </a:rPr>
              <a:t>万</a:t>
            </a:r>
            <a:endParaRPr kumimoji="0" lang="en-US" altLang="ja-JP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ＭＳ Ｐゴシック" pitchFamily="48" charset="-128"/>
            </a:endParaRP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altLang="ja-JP" sz="20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ea typeface="ＭＳ Ｐゴシック" pitchFamily="48" charset="-128"/>
            </a:endParaRP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ja-JP" altLang="en-US" sz="2000" dirty="0" smtClean="0">
                <a:solidFill>
                  <a:schemeClr val="accent2"/>
                </a:solidFill>
              </a:rPr>
              <a:t>クラブ現金　</a:t>
            </a:r>
            <a:r>
              <a:rPr lang="en-US" altLang="ja-JP" sz="2000" dirty="0" smtClean="0">
                <a:solidFill>
                  <a:schemeClr val="accent2"/>
                </a:solidFill>
              </a:rPr>
              <a:t>100</a:t>
            </a:r>
            <a:r>
              <a:rPr lang="ja-JP" altLang="en-US" sz="2000" dirty="0" smtClean="0">
                <a:solidFill>
                  <a:schemeClr val="accent2"/>
                </a:solidFill>
              </a:rPr>
              <a:t>万</a:t>
            </a:r>
            <a:endParaRPr lang="en-US" altLang="ja-JP" sz="2000" dirty="0" smtClean="0">
              <a:solidFill>
                <a:schemeClr val="accent2"/>
              </a:solidFill>
            </a:endParaRP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altLang="ja-JP" sz="2000" dirty="0" smtClean="0">
              <a:solidFill>
                <a:schemeClr val="accent2"/>
              </a:solidFill>
            </a:endParaRP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地区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DDF</a:t>
            </a:r>
            <a:r>
              <a: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　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100</a:t>
            </a:r>
            <a:r>
              <a: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万</a:t>
            </a:r>
          </a:p>
        </p:txBody>
      </p:sp>
      <p:sp>
        <p:nvSpPr>
          <p:cNvPr id="7" name="角丸四角形 6"/>
          <p:cNvSpPr/>
          <p:nvPr/>
        </p:nvSpPr>
        <p:spPr bwMode="auto">
          <a:xfrm>
            <a:off x="755576" y="1229083"/>
            <a:ext cx="3816424" cy="615742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地区財団活動資金</a:t>
            </a:r>
            <a:r>
              <a:rPr kumimoji="0" lang="ja-JP" altLang="en-US" sz="2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（</a:t>
            </a:r>
            <a:r>
              <a:rPr kumimoji="0" lang="en-US" altLang="ja-JP" sz="2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DDF</a:t>
            </a:r>
            <a:r>
              <a:rPr kumimoji="0" lang="ja-JP" altLang="en-US" sz="2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）</a:t>
            </a:r>
          </a:p>
        </p:txBody>
      </p:sp>
      <p:sp>
        <p:nvSpPr>
          <p:cNvPr id="9" name="角丸四角形 8"/>
          <p:cNvSpPr/>
          <p:nvPr/>
        </p:nvSpPr>
        <p:spPr bwMode="auto">
          <a:xfrm>
            <a:off x="2957016" y="4653136"/>
            <a:ext cx="4279279" cy="1800200"/>
          </a:xfrm>
          <a:prstGeom prst="roundRect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クラブ　　　　　　　　　　　　　　　　</a:t>
            </a: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100</a:t>
            </a: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万</a:t>
            </a:r>
            <a:endParaRPr kumimoji="0" lang="en-US" altLang="ja-JP" sz="18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ea typeface="ＭＳ Ｐゴシック" pitchFamily="48" charset="-128"/>
            </a:endParaRP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ja-JP" altLang="en-US" dirty="0" smtClean="0">
                <a:solidFill>
                  <a:schemeClr val="accent2"/>
                </a:solidFill>
              </a:rPr>
              <a:t>地区グローバル補助金</a:t>
            </a:r>
            <a:r>
              <a:rPr lang="en-US" altLang="ja-JP" dirty="0" smtClean="0">
                <a:solidFill>
                  <a:schemeClr val="accent2"/>
                </a:solidFill>
              </a:rPr>
              <a:t>DDF</a:t>
            </a:r>
            <a:r>
              <a:rPr lang="ja-JP" altLang="en-US" dirty="0" smtClean="0">
                <a:solidFill>
                  <a:schemeClr val="accent2"/>
                </a:solidFill>
              </a:rPr>
              <a:t>　　</a:t>
            </a:r>
            <a:r>
              <a:rPr lang="en-US" altLang="ja-JP" dirty="0" smtClean="0">
                <a:solidFill>
                  <a:schemeClr val="accent2"/>
                </a:solidFill>
              </a:rPr>
              <a:t>100</a:t>
            </a:r>
            <a:r>
              <a:rPr lang="ja-JP" altLang="en-US" dirty="0" smtClean="0">
                <a:solidFill>
                  <a:schemeClr val="accent2"/>
                </a:solidFill>
              </a:rPr>
              <a:t>万</a:t>
            </a:r>
            <a:endParaRPr lang="en-US" altLang="ja-JP" dirty="0" smtClean="0">
              <a:solidFill>
                <a:schemeClr val="accent2"/>
              </a:solidFill>
            </a:endParaRP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WF</a:t>
            </a: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から　　　　　　　　　　　　　　　　</a:t>
            </a: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50</a:t>
            </a: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万</a:t>
            </a:r>
            <a:endParaRPr kumimoji="0" lang="en-US" altLang="ja-JP" sz="18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ea typeface="ＭＳ Ｐゴシック" pitchFamily="48" charset="-128"/>
            </a:endParaRP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dirty="0" smtClean="0">
                <a:solidFill>
                  <a:schemeClr val="accent2"/>
                </a:solidFill>
              </a:rPr>
              <a:t>WF</a:t>
            </a:r>
            <a:r>
              <a:rPr lang="ja-JP" altLang="en-US" dirty="0" smtClean="0">
                <a:solidFill>
                  <a:schemeClr val="accent2"/>
                </a:solidFill>
              </a:rPr>
              <a:t>から　　　　　　　　　　　　　　　</a:t>
            </a:r>
            <a:r>
              <a:rPr lang="en-US" altLang="ja-JP" dirty="0" smtClean="0">
                <a:solidFill>
                  <a:schemeClr val="accent2"/>
                </a:solidFill>
              </a:rPr>
              <a:t>100</a:t>
            </a:r>
            <a:r>
              <a:rPr lang="ja-JP" altLang="en-US" dirty="0" smtClean="0">
                <a:solidFill>
                  <a:schemeClr val="accent2"/>
                </a:solidFill>
              </a:rPr>
              <a:t>万</a:t>
            </a:r>
            <a:endParaRPr lang="en-US" altLang="ja-JP" dirty="0" smtClean="0">
              <a:solidFill>
                <a:schemeClr val="accent2"/>
              </a:solidFill>
            </a:endParaRP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48" charset="-128"/>
              </a:rPr>
              <a:t>合計　　　　　　　　　　　　</a:t>
            </a: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48" charset="-128"/>
              </a:rPr>
              <a:t>350</a:t>
            </a:r>
            <a:r>
              <a: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48" charset="-128"/>
              </a:rPr>
              <a:t>万</a:t>
            </a:r>
          </a:p>
        </p:txBody>
      </p:sp>
      <p:sp>
        <p:nvSpPr>
          <p:cNvPr id="12" name="角丸四角形 11"/>
          <p:cNvSpPr/>
          <p:nvPr/>
        </p:nvSpPr>
        <p:spPr bwMode="auto">
          <a:xfrm>
            <a:off x="5315882" y="3106271"/>
            <a:ext cx="3384376" cy="501441"/>
          </a:xfrm>
          <a:prstGeom prst="roundRect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WF</a:t>
            </a: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から</a:t>
            </a: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48" charset="-128"/>
              </a:rPr>
              <a:t>50</a:t>
            </a: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48" charset="-128"/>
              </a:rPr>
              <a:t>万</a:t>
            </a: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（クラブ</a:t>
            </a: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1</a:t>
            </a: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：</a:t>
            </a: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WF0.5</a:t>
            </a: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）</a:t>
            </a:r>
          </a:p>
        </p:txBody>
      </p:sp>
      <p:sp>
        <p:nvSpPr>
          <p:cNvPr id="13" name="角丸四角形 12"/>
          <p:cNvSpPr/>
          <p:nvPr/>
        </p:nvSpPr>
        <p:spPr bwMode="auto">
          <a:xfrm>
            <a:off x="827584" y="260648"/>
            <a:ext cx="7200800" cy="864096"/>
          </a:xfrm>
          <a:prstGeom prst="roundRect">
            <a:avLst/>
          </a:prstGeom>
          <a:solidFill>
            <a:srgbClr val="4DF9F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0" lang="ja-JP" altLang="en-US" sz="40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グローバル補助金の使い方</a:t>
            </a:r>
          </a:p>
        </p:txBody>
      </p:sp>
      <p:sp>
        <p:nvSpPr>
          <p:cNvPr id="17" name="角丸四角形 16"/>
          <p:cNvSpPr/>
          <p:nvPr/>
        </p:nvSpPr>
        <p:spPr bwMode="auto">
          <a:xfrm>
            <a:off x="5299059" y="3822370"/>
            <a:ext cx="3384376" cy="576064"/>
          </a:xfrm>
          <a:prstGeom prst="roundRect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WF</a:t>
            </a: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から</a:t>
            </a: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48" charset="-128"/>
              </a:rPr>
              <a:t>１００万</a:t>
            </a: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（</a:t>
            </a: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DDF1:WF1</a:t>
            </a: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）</a:t>
            </a:r>
          </a:p>
        </p:txBody>
      </p:sp>
      <p:sp>
        <p:nvSpPr>
          <p:cNvPr id="18" name="右矢印 17"/>
          <p:cNvSpPr/>
          <p:nvPr/>
        </p:nvSpPr>
        <p:spPr bwMode="auto">
          <a:xfrm>
            <a:off x="4544137" y="3284983"/>
            <a:ext cx="640458" cy="322729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  <p:sp>
        <p:nvSpPr>
          <p:cNvPr id="19" name="右矢印 18"/>
          <p:cNvSpPr/>
          <p:nvPr/>
        </p:nvSpPr>
        <p:spPr bwMode="auto">
          <a:xfrm>
            <a:off x="4545652" y="3936225"/>
            <a:ext cx="640458" cy="300648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  <p:sp>
        <p:nvSpPr>
          <p:cNvPr id="20" name="角丸四角形 19"/>
          <p:cNvSpPr/>
          <p:nvPr/>
        </p:nvSpPr>
        <p:spPr bwMode="auto">
          <a:xfrm>
            <a:off x="5004048" y="1229083"/>
            <a:ext cx="3888432" cy="615742"/>
          </a:xfrm>
          <a:prstGeom prst="roundRect">
            <a:avLst/>
          </a:prstGeom>
          <a:solidFill>
            <a:srgbClr val="FF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ja-JP" altLang="en-US" sz="2400" dirty="0" smtClean="0">
                <a:solidFill>
                  <a:schemeClr val="accent2"/>
                </a:solidFill>
              </a:rPr>
              <a:t>　国際財団活動資金（</a:t>
            </a:r>
            <a:r>
              <a:rPr lang="en-US" altLang="ja-JP" sz="2400" dirty="0" smtClean="0">
                <a:solidFill>
                  <a:schemeClr val="accent2"/>
                </a:solidFill>
              </a:rPr>
              <a:t>WF</a:t>
            </a:r>
            <a:r>
              <a:rPr lang="ja-JP" altLang="en-US" sz="2400" dirty="0" smtClean="0">
                <a:solidFill>
                  <a:schemeClr val="accent2"/>
                </a:solidFill>
              </a:rPr>
              <a:t>）</a:t>
            </a:r>
            <a:endParaRPr kumimoji="0" lang="en-US" altLang="ja-JP" sz="24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</a:endParaRPr>
          </a:p>
        </p:txBody>
      </p:sp>
      <p:sp>
        <p:nvSpPr>
          <p:cNvPr id="21" name="下矢印 20"/>
          <p:cNvSpPr/>
          <p:nvPr/>
        </p:nvSpPr>
        <p:spPr bwMode="auto">
          <a:xfrm>
            <a:off x="6665395" y="1914948"/>
            <a:ext cx="648072" cy="1082003"/>
          </a:xfrm>
          <a:prstGeom prst="downArrow">
            <a:avLst/>
          </a:prstGeom>
          <a:solidFill>
            <a:srgbClr val="89FBF8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  <p:sp>
        <p:nvSpPr>
          <p:cNvPr id="2" name="下矢印 1"/>
          <p:cNvSpPr/>
          <p:nvPr/>
        </p:nvSpPr>
        <p:spPr bwMode="auto">
          <a:xfrm flipH="1">
            <a:off x="3131840" y="1865608"/>
            <a:ext cx="792088" cy="311287"/>
          </a:xfrm>
          <a:prstGeom prst="downArrow">
            <a:avLst/>
          </a:prstGeom>
          <a:solidFill>
            <a:srgbClr val="89FBF8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  <p:sp>
        <p:nvSpPr>
          <p:cNvPr id="3" name="下矢印 2"/>
          <p:cNvSpPr/>
          <p:nvPr/>
        </p:nvSpPr>
        <p:spPr bwMode="auto">
          <a:xfrm>
            <a:off x="827584" y="1905040"/>
            <a:ext cx="864095" cy="271855"/>
          </a:xfrm>
          <a:prstGeom prst="downArrow">
            <a:avLst/>
          </a:prstGeom>
          <a:solidFill>
            <a:srgbClr val="89FBF8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1144AA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188913"/>
            <a:ext cx="9144000" cy="71437"/>
          </a:xfrm>
          <a:prstGeom prst="rect">
            <a:avLst/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6732588" y="0"/>
            <a:ext cx="360362" cy="260350"/>
          </a:xfrm>
          <a:prstGeom prst="parallelogram">
            <a:avLst>
              <a:gd name="adj" fmla="val 81101"/>
            </a:avLst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6948488" y="0"/>
            <a:ext cx="360362" cy="260350"/>
          </a:xfrm>
          <a:prstGeom prst="parallelogram">
            <a:avLst>
              <a:gd name="adj" fmla="val 81101"/>
            </a:avLst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7164388" y="0"/>
            <a:ext cx="360362" cy="260350"/>
          </a:xfrm>
          <a:prstGeom prst="parallelogram">
            <a:avLst>
              <a:gd name="adj" fmla="val 81101"/>
            </a:avLst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3624A5B0-0F7D-45A2-8331-47478CFDA47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" name="角丸四角形 1"/>
          <p:cNvSpPr/>
          <p:nvPr/>
        </p:nvSpPr>
        <p:spPr bwMode="auto">
          <a:xfrm>
            <a:off x="1115616" y="404664"/>
            <a:ext cx="6984776" cy="792088"/>
          </a:xfrm>
          <a:prstGeom prst="roundRect">
            <a:avLst/>
          </a:prstGeom>
          <a:solidFill>
            <a:srgbClr val="4DF9F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40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　グローバル補助金のモデル</a:t>
            </a: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905862"/>
              </p:ext>
            </p:extLst>
          </p:nvPr>
        </p:nvGraphicFramePr>
        <p:xfrm>
          <a:off x="539552" y="1412776"/>
          <a:ext cx="3312368" cy="936104"/>
        </p:xfrm>
        <a:graphic>
          <a:graphicData uri="http://schemas.openxmlformats.org/drawingml/2006/table">
            <a:tbl>
              <a:tblPr/>
              <a:tblGrid>
                <a:gridCol w="3312368"/>
              </a:tblGrid>
              <a:tr h="936104"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実施国提唱</a:t>
                      </a:r>
                      <a:endParaRPr kumimoji="1" lang="en-US" altLang="ja-JP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クラブ・地区</a:t>
                      </a:r>
                      <a:endParaRPr kumimoji="1" lang="en-US" altLang="ja-JP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（ホスト・スポンサー）</a:t>
                      </a:r>
                      <a:endParaRPr kumimoji="1" lang="ja-JP" altLang="en-US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302764"/>
              </p:ext>
            </p:extLst>
          </p:nvPr>
        </p:nvGraphicFramePr>
        <p:xfrm>
          <a:off x="539552" y="3717032"/>
          <a:ext cx="3312368" cy="1224136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312368"/>
              </a:tblGrid>
              <a:tr h="1224136"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海外の提唱クラブ・地区</a:t>
                      </a:r>
                      <a:endParaRPr kumimoji="1" lang="en-US" altLang="ja-JP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（インターナショナル・</a:t>
                      </a:r>
                      <a:endParaRPr kumimoji="1" lang="en-US" altLang="ja-JP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　　スポンサー）</a:t>
                      </a:r>
                      <a:endParaRPr kumimoji="1" lang="en-US" altLang="ja-JP" b="1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総拠出金の</a:t>
                      </a:r>
                      <a:r>
                        <a:rPr kumimoji="1" lang="en-US" altLang="ja-JP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30</a:t>
                      </a:r>
                      <a:r>
                        <a:rPr kumimoji="1" lang="ja-JP" altLang="en-US" sz="1400" b="1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％以上</a:t>
                      </a:r>
                      <a:endParaRPr kumimoji="1" lang="ja-JP" altLang="en-US" sz="1400" b="1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856487"/>
              </p:ext>
            </p:extLst>
          </p:nvPr>
        </p:nvGraphicFramePr>
        <p:xfrm>
          <a:off x="4067944" y="1340768"/>
          <a:ext cx="4459784" cy="2054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0414"/>
                <a:gridCol w="863146"/>
                <a:gridCol w="901278"/>
                <a:gridCol w="1114946"/>
              </a:tblGrid>
              <a:tr h="469419"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現金</a:t>
                      </a:r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DDF</a:t>
                      </a:r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ＷＦ</a:t>
                      </a:r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</a:tr>
              <a:tr h="386701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A</a:t>
                      </a:r>
                      <a:r>
                        <a:rPr kumimoji="1" lang="ja-JP" altLang="en-US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クラブ</a:t>
                      </a:r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100</a:t>
                      </a:r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50</a:t>
                      </a:r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</a:tr>
              <a:tr h="386701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B</a:t>
                      </a:r>
                      <a:r>
                        <a:rPr kumimoji="1" lang="ja-JP" altLang="en-US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クラブ</a:t>
                      </a:r>
                      <a:endParaRPr kumimoji="1" lang="en-US" altLang="ja-JP" sz="2000" dirty="0" smtClean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en-US" altLang="ja-JP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50</a:t>
                      </a:r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</a:t>
                      </a:r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</a:tr>
              <a:tr h="386701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A</a:t>
                      </a:r>
                      <a:r>
                        <a:rPr kumimoji="1" lang="ja-JP" altLang="en-US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地区</a:t>
                      </a:r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200</a:t>
                      </a:r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200</a:t>
                      </a:r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</a:tr>
              <a:tr h="386701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合計</a:t>
                      </a:r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150</a:t>
                      </a:r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200</a:t>
                      </a:r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275</a:t>
                      </a:r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5974374"/>
              </p:ext>
            </p:extLst>
          </p:nvPr>
        </p:nvGraphicFramePr>
        <p:xfrm>
          <a:off x="4067944" y="3645024"/>
          <a:ext cx="4439396" cy="216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1082"/>
                <a:gridCol w="864096"/>
                <a:gridCol w="834369"/>
                <a:gridCol w="1109849"/>
              </a:tblGrid>
              <a:tr h="432048">
                <a:tc>
                  <a:txBody>
                    <a:bodyPr/>
                    <a:lstStyle/>
                    <a:p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現金</a:t>
                      </a:r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DDF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ＷＦ</a:t>
                      </a:r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Ｆクラブ</a:t>
                      </a:r>
                      <a:endParaRPr kumimoji="1" lang="en-US" altLang="ja-JP" sz="2000" dirty="0" smtClean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100</a:t>
                      </a:r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50</a:t>
                      </a:r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kumimoji="1" lang="en-US" altLang="ja-JP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E</a:t>
                      </a:r>
                      <a:r>
                        <a:rPr kumimoji="1" lang="ja-JP" altLang="en-US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地区</a:t>
                      </a:r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100</a:t>
                      </a:r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100</a:t>
                      </a:r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Ｇクラブ</a:t>
                      </a:r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50</a:t>
                      </a:r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25</a:t>
                      </a:r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rgbClr val="FFCCFF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kumimoji="1" lang="ja-JP" altLang="en-US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合計</a:t>
                      </a:r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150</a:t>
                      </a:r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100</a:t>
                      </a:r>
                      <a:endParaRPr kumimoji="1" lang="ja-JP" altLang="en-US" sz="2000" dirty="0">
                        <a:solidFill>
                          <a:schemeClr val="accent2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2000" dirty="0" smtClean="0">
                          <a:solidFill>
                            <a:schemeClr val="accent2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175</a:t>
                      </a:r>
                    </a:p>
                  </a:txBody>
                  <a:tcPr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19" name="角丸四角形 18"/>
          <p:cNvSpPr/>
          <p:nvPr/>
        </p:nvSpPr>
        <p:spPr bwMode="auto">
          <a:xfrm>
            <a:off x="409295" y="6021288"/>
            <a:ext cx="7848872" cy="648072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ja-JP" altLang="en-US" sz="2800" dirty="0" smtClean="0">
                <a:solidFill>
                  <a:srgbClr val="FF0000"/>
                </a:solidFill>
              </a:rPr>
              <a:t>　　総拠出金額</a:t>
            </a:r>
            <a:r>
              <a:rPr lang="ja-JP" altLang="en-US" dirty="0" smtClean="0"/>
              <a:t>：</a:t>
            </a: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48" charset="-128"/>
              </a:rPr>
              <a:t>現金</a:t>
            </a:r>
            <a:r>
              <a:rPr lang="en-US" altLang="ja-JP" dirty="0"/>
              <a:t>3</a:t>
            </a: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48" charset="-128"/>
              </a:rPr>
              <a:t>00</a:t>
            </a:r>
            <a:r>
              <a:rPr lang="en-US" altLang="ja-JP" dirty="0"/>
              <a:t>+</a:t>
            </a: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48" charset="-128"/>
              </a:rPr>
              <a:t>ＤＤＦ</a:t>
            </a: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48" charset="-128"/>
              </a:rPr>
              <a:t>300</a:t>
            </a:r>
            <a:r>
              <a:rPr lang="en-US" altLang="ja-JP" dirty="0"/>
              <a:t>+</a:t>
            </a: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48" charset="-128"/>
              </a:rPr>
              <a:t>ＷＦ</a:t>
            </a: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48" charset="-128"/>
              </a:rPr>
              <a:t>450</a:t>
            </a: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48" charset="-128"/>
              </a:rPr>
              <a:t>＝</a:t>
            </a:r>
            <a:r>
              <a:rPr lang="en-US" altLang="ja-JP" sz="3600" dirty="0">
                <a:solidFill>
                  <a:srgbClr val="FF0000"/>
                </a:solidFill>
              </a:rPr>
              <a:t>10</a:t>
            </a:r>
            <a:r>
              <a:rPr kumimoji="0" lang="en-US" altLang="ja-JP" sz="3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50</a:t>
            </a:r>
            <a:endParaRPr kumimoji="0" lang="ja-JP" altLang="en-US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1144AA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188913"/>
            <a:ext cx="9144000" cy="71437"/>
          </a:xfrm>
          <a:prstGeom prst="rect">
            <a:avLst/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5363" name="AutoShape 3"/>
          <p:cNvSpPr>
            <a:spLocks noChangeArrowheads="1"/>
          </p:cNvSpPr>
          <p:nvPr/>
        </p:nvSpPr>
        <p:spPr bwMode="auto">
          <a:xfrm>
            <a:off x="6732588" y="0"/>
            <a:ext cx="360362" cy="260350"/>
          </a:xfrm>
          <a:prstGeom prst="parallelogram">
            <a:avLst>
              <a:gd name="adj" fmla="val 81101"/>
            </a:avLst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6948488" y="0"/>
            <a:ext cx="360362" cy="260350"/>
          </a:xfrm>
          <a:prstGeom prst="parallelogram">
            <a:avLst>
              <a:gd name="adj" fmla="val 81101"/>
            </a:avLst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7164388" y="0"/>
            <a:ext cx="360362" cy="260350"/>
          </a:xfrm>
          <a:prstGeom prst="parallelogram">
            <a:avLst>
              <a:gd name="adj" fmla="val 81101"/>
            </a:avLst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2036763" y="3786188"/>
            <a:ext cx="14287" cy="147637"/>
          </a:xfrm>
          <a:prstGeom prst="line">
            <a:avLst/>
          </a:prstGeom>
          <a:noFill/>
          <a:ln w="936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ja-JP" altLang="en-US" dirty="0"/>
          </a:p>
        </p:txBody>
      </p:sp>
      <p:sp>
        <p:nvSpPr>
          <p:cNvPr id="15368" name="AutoShape 8"/>
          <p:cNvSpPr>
            <a:spLocks noChangeArrowheads="1"/>
          </p:cNvSpPr>
          <p:nvPr/>
        </p:nvSpPr>
        <p:spPr bwMode="auto">
          <a:xfrm>
            <a:off x="539750" y="549275"/>
            <a:ext cx="7632700" cy="1079500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25560">
            <a:solidFill>
              <a:srgbClr val="385D8A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5400" dirty="0">
                <a:solidFill>
                  <a:srgbClr val="17375E"/>
                </a:solidFill>
                <a:latin typeface="ＤＦＰ細丸ゴシック体" pitchFamily="48" charset="-128"/>
                <a:ea typeface="ＤＦＰ細丸ゴシック体" pitchFamily="48" charset="-128"/>
              </a:rPr>
              <a:t>クラブ組織の検討</a:t>
            </a:r>
          </a:p>
        </p:txBody>
      </p:sp>
      <p:sp>
        <p:nvSpPr>
          <p:cNvPr id="15369" name="AutoShape 9"/>
          <p:cNvSpPr>
            <a:spLocks noChangeArrowheads="1"/>
          </p:cNvSpPr>
          <p:nvPr/>
        </p:nvSpPr>
        <p:spPr bwMode="auto">
          <a:xfrm>
            <a:off x="2124075" y="1989138"/>
            <a:ext cx="4679950" cy="10795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556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 sz="3600" dirty="0" smtClean="0">
                <a:solidFill>
                  <a:srgbClr val="000000"/>
                </a:solidFill>
                <a:latin typeface="HG丸ｺﾞｼｯｸM-PRO" pitchFamily="48" charset="0"/>
              </a:rPr>
              <a:t>クラブ</a:t>
            </a:r>
            <a:r>
              <a:rPr lang="en-US" sz="3600" dirty="0" err="1" smtClean="0">
                <a:solidFill>
                  <a:srgbClr val="000000"/>
                </a:solidFill>
                <a:latin typeface="HG丸ｺﾞｼｯｸM-PRO" pitchFamily="48" charset="0"/>
              </a:rPr>
              <a:t>財団委員長</a:t>
            </a:r>
            <a:endParaRPr lang="en-US" sz="3600" dirty="0">
              <a:solidFill>
                <a:srgbClr val="000000"/>
              </a:solidFill>
              <a:latin typeface="HG丸ｺﾞｼｯｸM-PRO" pitchFamily="48" charset="0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b="1" dirty="0">
                <a:solidFill>
                  <a:srgbClr val="FF0000"/>
                </a:solidFill>
                <a:latin typeface="HG丸ｺﾞｼｯｸM-PRO" pitchFamily="48" charset="0"/>
              </a:rPr>
              <a:t>任期３年</a:t>
            </a:r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5940425" y="3068638"/>
            <a:ext cx="914400" cy="914400"/>
          </a:xfrm>
          <a:prstGeom prst="line">
            <a:avLst/>
          </a:prstGeom>
          <a:noFill/>
          <a:ln w="9360">
            <a:solidFill>
              <a:srgbClr val="4A7EBB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ja-JP" altLang="en-US" dirty="0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4500563" y="3141663"/>
            <a:ext cx="1587" cy="647700"/>
          </a:xfrm>
          <a:prstGeom prst="line">
            <a:avLst/>
          </a:prstGeom>
          <a:noFill/>
          <a:ln w="76320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ja-JP" altLang="en-US" dirty="0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2339975" y="3789363"/>
            <a:ext cx="4535488" cy="1587"/>
          </a:xfrm>
          <a:prstGeom prst="line">
            <a:avLst/>
          </a:prstGeom>
          <a:noFill/>
          <a:ln w="76320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ja-JP" altLang="en-US" dirty="0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2339975" y="3789363"/>
            <a:ext cx="1588" cy="647700"/>
          </a:xfrm>
          <a:prstGeom prst="line">
            <a:avLst/>
          </a:prstGeom>
          <a:noFill/>
          <a:ln w="76320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ja-JP" altLang="en-US" dirty="0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6875463" y="3789363"/>
            <a:ext cx="1587" cy="503237"/>
          </a:xfrm>
          <a:prstGeom prst="line">
            <a:avLst/>
          </a:prstGeom>
          <a:noFill/>
          <a:ln w="76320">
            <a:solidFill>
              <a:srgbClr val="CCFFCC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ja-JP" altLang="en-US" dirty="0"/>
          </a:p>
        </p:txBody>
      </p:sp>
      <p:sp>
        <p:nvSpPr>
          <p:cNvPr id="15375" name="AutoShape 15"/>
          <p:cNvSpPr>
            <a:spLocks noChangeArrowheads="1"/>
          </p:cNvSpPr>
          <p:nvPr/>
        </p:nvSpPr>
        <p:spPr bwMode="auto">
          <a:xfrm>
            <a:off x="899592" y="4221088"/>
            <a:ext cx="2952750" cy="223224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5560">
            <a:solidFill>
              <a:srgbClr val="385D8A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1" dirty="0" err="1" smtClean="0">
                <a:solidFill>
                  <a:srgbClr val="17375E"/>
                </a:solidFill>
                <a:latin typeface="ＤＦ新細丸ゴシック体" pitchFamily="49" charset="-128"/>
                <a:ea typeface="ＤＦ新細丸ゴシック体" pitchFamily="49" charset="-128"/>
              </a:rPr>
              <a:t>資金</a:t>
            </a:r>
            <a:r>
              <a:rPr lang="ja-JP" altLang="en-US" sz="2800" b="1" dirty="0" smtClean="0">
                <a:solidFill>
                  <a:srgbClr val="17375E"/>
                </a:solidFill>
                <a:latin typeface="ＤＦ新細丸ゴシック体" pitchFamily="49" charset="-128"/>
                <a:ea typeface="ＤＦ新細丸ゴシック体" pitchFamily="49" charset="-128"/>
              </a:rPr>
              <a:t>推進</a:t>
            </a:r>
            <a:r>
              <a:rPr lang="en-US" sz="2800" b="1" dirty="0" err="1" smtClean="0">
                <a:solidFill>
                  <a:srgbClr val="17375E"/>
                </a:solidFill>
                <a:latin typeface="ＤＦ新細丸ゴシック体" pitchFamily="49" charset="-128"/>
                <a:ea typeface="ＤＦ新細丸ゴシック体" pitchFamily="49" charset="-128"/>
              </a:rPr>
              <a:t>委員会</a:t>
            </a:r>
            <a:endParaRPr lang="en-US" sz="2800" b="1" dirty="0" smtClean="0">
              <a:solidFill>
                <a:srgbClr val="17375E"/>
              </a:solidFill>
              <a:latin typeface="ＤＦ新細丸ゴシック体" pitchFamily="49" charset="-128"/>
              <a:ea typeface="ＤＦ新細丸ゴシック体" pitchFamily="49" charset="-128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2400" b="1" dirty="0" smtClean="0">
                <a:solidFill>
                  <a:srgbClr val="17375E"/>
                </a:solidFill>
                <a:latin typeface="ＤＦ新細丸ゴシック体" pitchFamily="49" charset="-128"/>
                <a:ea typeface="ＤＦ新細丸ゴシック体" pitchFamily="49" charset="-128"/>
              </a:rPr>
              <a:t>1</a:t>
            </a:r>
            <a:r>
              <a:rPr lang="ja-JP" altLang="en-US" sz="2400" b="1" dirty="0" smtClean="0">
                <a:solidFill>
                  <a:srgbClr val="17375E"/>
                </a:solidFill>
                <a:latin typeface="ＤＦ新細丸ゴシック体" pitchFamily="49" charset="-128"/>
                <a:ea typeface="ＤＦ新細丸ゴシック体" pitchFamily="49" charset="-128"/>
              </a:rPr>
              <a:t>人当り</a:t>
            </a:r>
            <a:r>
              <a:rPr lang="en-US" altLang="ja-JP" sz="2400" b="1" dirty="0" smtClean="0">
                <a:solidFill>
                  <a:srgbClr val="17375E"/>
                </a:solidFill>
                <a:latin typeface="ＤＦ新細丸ゴシック体" pitchFamily="49" charset="-128"/>
                <a:ea typeface="ＤＦ新細丸ゴシック体" pitchFamily="49" charset="-128"/>
              </a:rPr>
              <a:t>150</a:t>
            </a:r>
            <a:r>
              <a:rPr lang="ja-JP" altLang="en-US" sz="2400" b="1" dirty="0" smtClean="0">
                <a:solidFill>
                  <a:srgbClr val="17375E"/>
                </a:solidFill>
                <a:latin typeface="ＤＦ新細丸ゴシック体" pitchFamily="49" charset="-128"/>
                <a:ea typeface="ＤＦ新細丸ゴシック体" pitchFamily="49" charset="-128"/>
              </a:rPr>
              <a:t>ドル</a:t>
            </a:r>
            <a:endParaRPr lang="en-US" altLang="ja-JP" sz="2400" b="1" dirty="0" smtClean="0">
              <a:solidFill>
                <a:srgbClr val="17375E"/>
              </a:solidFill>
              <a:latin typeface="ＤＦ新細丸ゴシック体" pitchFamily="49" charset="-128"/>
              <a:ea typeface="ＤＦ新細丸ゴシック体" pitchFamily="49" charset="-128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 sz="2400" b="1" dirty="0" smtClean="0">
                <a:solidFill>
                  <a:srgbClr val="17375E"/>
                </a:solidFill>
                <a:latin typeface="ＤＦ新細丸ゴシック体" pitchFamily="49" charset="-128"/>
                <a:ea typeface="ＤＦ新細丸ゴシック体" pitchFamily="49" charset="-128"/>
              </a:rPr>
              <a:t>ポリオプラス</a:t>
            </a:r>
            <a:endParaRPr lang="en-US" altLang="ja-JP" sz="2400" b="1" dirty="0" smtClean="0">
              <a:solidFill>
                <a:srgbClr val="17375E"/>
              </a:solidFill>
              <a:latin typeface="ＤＦ新細丸ゴシック体" pitchFamily="49" charset="-128"/>
              <a:ea typeface="ＤＦ新細丸ゴシック体" pitchFamily="49" charset="-128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 sz="2400" b="1" dirty="0" smtClean="0">
                <a:solidFill>
                  <a:srgbClr val="17375E"/>
                </a:solidFill>
                <a:latin typeface="ＤＦ新細丸ゴシック体" pitchFamily="49" charset="-128"/>
                <a:ea typeface="ＤＦ新細丸ゴシック体" pitchFamily="49" charset="-128"/>
              </a:rPr>
              <a:t>大口寄付</a:t>
            </a:r>
            <a:endParaRPr lang="en-US" sz="2400" b="1" dirty="0">
              <a:solidFill>
                <a:srgbClr val="17375E"/>
              </a:solidFill>
              <a:latin typeface="ＤＦ新細丸ゴシック体" pitchFamily="49" charset="-128"/>
              <a:ea typeface="ＤＦ新細丸ゴシック体" pitchFamily="49" charset="-128"/>
            </a:endParaRPr>
          </a:p>
        </p:txBody>
      </p:sp>
      <p:sp>
        <p:nvSpPr>
          <p:cNvPr id="15376" name="AutoShape 16"/>
          <p:cNvSpPr>
            <a:spLocks noChangeArrowheads="1"/>
          </p:cNvSpPr>
          <p:nvPr/>
        </p:nvSpPr>
        <p:spPr bwMode="auto">
          <a:xfrm>
            <a:off x="4716016" y="4149080"/>
            <a:ext cx="4103688" cy="18716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5560">
            <a:solidFill>
              <a:srgbClr val="385D8A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1" dirty="0">
                <a:solidFill>
                  <a:srgbClr val="17375E"/>
                </a:solidFill>
                <a:latin typeface="ＤＦ新細丸ゴシック体" pitchFamily="49" charset="-128"/>
                <a:ea typeface="ＤＦ新細丸ゴシック体" pitchFamily="49" charset="-128"/>
              </a:rPr>
              <a:t>奉仕プロジェクト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1" dirty="0">
                <a:solidFill>
                  <a:srgbClr val="17375E"/>
                </a:solidFill>
                <a:latin typeface="ＤＦ新細丸ゴシック体" pitchFamily="49" charset="-128"/>
                <a:ea typeface="ＤＦ新細丸ゴシック体" pitchFamily="49" charset="-128"/>
              </a:rPr>
              <a:t>社会奉仕委員会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1" dirty="0">
                <a:solidFill>
                  <a:srgbClr val="17375E"/>
                </a:solidFill>
                <a:latin typeface="ＤＦ新細丸ゴシック体" pitchFamily="49" charset="-128"/>
                <a:ea typeface="ＤＦ新細丸ゴシック体" pitchFamily="49" charset="-128"/>
              </a:rPr>
              <a:t>国際奉仕委員会</a:t>
            </a:r>
          </a:p>
        </p:txBody>
      </p:sp>
      <p:sp>
        <p:nvSpPr>
          <p:cNvPr id="17" name="スライド番号プレースホルダ 16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3624A5B0-0F7D-45A2-8331-47478CFDA472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AutoShape 1"/>
          <p:cNvSpPr>
            <a:spLocks noChangeArrowheads="1"/>
          </p:cNvSpPr>
          <p:nvPr/>
        </p:nvSpPr>
        <p:spPr bwMode="auto">
          <a:xfrm>
            <a:off x="323528" y="404664"/>
            <a:ext cx="8424863" cy="6048375"/>
          </a:xfrm>
          <a:prstGeom prst="roundRect">
            <a:avLst>
              <a:gd name="adj" fmla="val 16667"/>
            </a:avLst>
          </a:prstGeom>
          <a:solidFill>
            <a:srgbClr val="4DF9F5"/>
          </a:solidFill>
          <a:ln w="9360">
            <a:solidFill>
              <a:srgbClr val="1144AA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b="1" dirty="0">
                <a:solidFill>
                  <a:srgbClr val="000099"/>
                </a:solidFill>
                <a:latin typeface="HG丸ｺﾞｼｯｸM-PRO" pitchFamily="48" charset="0"/>
              </a:rPr>
              <a:t>今後のご協力を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b="1" dirty="0">
                <a:solidFill>
                  <a:srgbClr val="000099"/>
                </a:solidFill>
                <a:latin typeface="HG丸ｺﾞｼｯｸM-PRO" pitchFamily="48" charset="0"/>
              </a:rPr>
              <a:t>お願いいたします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400" b="1" dirty="0">
                <a:solidFill>
                  <a:srgbClr val="000099"/>
                </a:solidFill>
                <a:latin typeface="HG丸ｺﾞｼｯｸM-PRO" pitchFamily="48" charset="0"/>
              </a:rPr>
              <a:t>終了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1144AA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188913"/>
            <a:ext cx="9144000" cy="71437"/>
          </a:xfrm>
          <a:prstGeom prst="rect">
            <a:avLst/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6732588" y="0"/>
            <a:ext cx="360362" cy="260350"/>
          </a:xfrm>
          <a:prstGeom prst="parallelogram">
            <a:avLst>
              <a:gd name="adj" fmla="val 81101"/>
            </a:avLst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6948488" y="0"/>
            <a:ext cx="360362" cy="260350"/>
          </a:xfrm>
          <a:prstGeom prst="parallelogram">
            <a:avLst>
              <a:gd name="adj" fmla="val 81101"/>
            </a:avLst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7164388" y="0"/>
            <a:ext cx="360362" cy="260350"/>
          </a:xfrm>
          <a:prstGeom prst="parallelogram">
            <a:avLst>
              <a:gd name="adj" fmla="val 81101"/>
            </a:avLst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3624A5B0-0F7D-45A2-8331-47478CFDA472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7207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395288" y="404813"/>
            <a:ext cx="8353425" cy="792162"/>
          </a:xfrm>
          <a:prstGeom prst="roundRect">
            <a:avLst>
              <a:gd name="adj" fmla="val 16667"/>
            </a:avLst>
          </a:prstGeom>
          <a:solidFill>
            <a:srgbClr val="4DF9F5"/>
          </a:solidFill>
          <a:ln w="9360">
            <a:solidFill>
              <a:srgbClr val="1144AA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dirty="0">
                <a:solidFill>
                  <a:srgbClr val="000099"/>
                </a:solidFill>
                <a:latin typeface="HG丸ｺﾞｼｯｸM-PRO" pitchFamily="48" charset="0"/>
              </a:rPr>
              <a:t>国際ロータリーとR財団との関係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600" b="1" dirty="0">
                <a:solidFill>
                  <a:srgbClr val="000099"/>
                </a:solidFill>
                <a:latin typeface="HG丸ｺﾞｼｯｸM-PRO" pitchFamily="48" charset="0"/>
              </a:rPr>
              <a:t> 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1144AA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5292080" y="2780929"/>
            <a:ext cx="3313113" cy="792088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dirty="0">
                <a:solidFill>
                  <a:schemeClr val="accent2"/>
                </a:solidFill>
                <a:latin typeface="HG丸ｺﾞｼｯｸM-PRO" pitchFamily="48" charset="0"/>
              </a:rPr>
              <a:t>財団管理委員長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 sz="2000" b="1" dirty="0" smtClean="0">
                <a:solidFill>
                  <a:schemeClr val="accent2"/>
                </a:solidFill>
                <a:latin typeface="HG丸ｺﾞｼｯｸM-PRO" pitchFamily="48" charset="0"/>
              </a:rPr>
              <a:t>ジョン</a:t>
            </a:r>
            <a:r>
              <a:rPr lang="ja-JP" altLang="en-US" sz="2000" b="1" dirty="0">
                <a:solidFill>
                  <a:schemeClr val="accent2"/>
                </a:solidFill>
                <a:latin typeface="HG丸ｺﾞｼｯｸM-PRO" pitchFamily="48" charset="0"/>
              </a:rPr>
              <a:t>・ケニー</a:t>
            </a:r>
            <a:r>
              <a:rPr lang="en-US" sz="2000" b="1" dirty="0" err="1" smtClean="0">
                <a:solidFill>
                  <a:schemeClr val="accent2"/>
                </a:solidFill>
                <a:latin typeface="HG丸ｺﾞｼｯｸM-PRO" pitchFamily="48" charset="0"/>
              </a:rPr>
              <a:t>委員長</a:t>
            </a:r>
            <a:endParaRPr lang="en-US" sz="2000" b="1" dirty="0">
              <a:solidFill>
                <a:schemeClr val="accent2"/>
              </a:solidFill>
              <a:latin typeface="HG丸ｺﾞｼｯｸM-PRO" pitchFamily="48" charset="0"/>
            </a:endParaRPr>
          </a:p>
        </p:txBody>
      </p:sp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395288" y="1341438"/>
            <a:ext cx="3384550" cy="1008062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360">
            <a:solidFill>
              <a:srgbClr val="98B954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4"/>
              </a:srgbClr>
            </a:outerShdw>
          </a:effectLst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200" b="1" dirty="0">
                <a:solidFill>
                  <a:srgbClr val="000099"/>
                </a:solidFill>
                <a:latin typeface="HG丸ｺﾞｼｯｸM-PRO" pitchFamily="48" charset="0"/>
              </a:rPr>
              <a:t>R I</a:t>
            </a:r>
            <a:r>
              <a:rPr lang="en-US" sz="4000" b="1" dirty="0">
                <a:solidFill>
                  <a:srgbClr val="000099"/>
                </a:solidFill>
                <a:latin typeface="HG丸ｺﾞｼｯｸM-PRO" pitchFamily="48" charset="0"/>
              </a:rPr>
              <a:t> </a:t>
            </a:r>
            <a:r>
              <a:rPr lang="en-US" sz="3800" b="1" dirty="0">
                <a:solidFill>
                  <a:srgbClr val="000099"/>
                </a:solidFill>
                <a:latin typeface="HG丸ｺﾞｼｯｸM-PRO" pitchFamily="48" charset="0"/>
              </a:rPr>
              <a:t>会長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 sz="2400" b="1" dirty="0" smtClean="0">
                <a:solidFill>
                  <a:srgbClr val="000099"/>
                </a:solidFill>
                <a:latin typeface="HG丸ｺﾞｼｯｸM-PRO" pitchFamily="48" charset="0"/>
              </a:rPr>
              <a:t>ゲイリーＣ</a:t>
            </a:r>
            <a:r>
              <a:rPr lang="en-US" altLang="ja-JP" sz="2400" b="1" dirty="0" smtClean="0">
                <a:solidFill>
                  <a:srgbClr val="000099"/>
                </a:solidFill>
                <a:latin typeface="HG丸ｺﾞｼｯｸM-PRO" pitchFamily="48" charset="0"/>
              </a:rPr>
              <a:t>.</a:t>
            </a:r>
            <a:r>
              <a:rPr lang="ja-JP" altLang="en-US" sz="2400" b="1" dirty="0">
                <a:solidFill>
                  <a:srgbClr val="000099"/>
                </a:solidFill>
                <a:latin typeface="HG丸ｺﾞｼｯｸM-PRO" pitchFamily="48" charset="0"/>
              </a:rPr>
              <a:t>Ｋ</a:t>
            </a:r>
            <a:r>
              <a:rPr lang="en-US" altLang="ja-JP" sz="2400" b="1" dirty="0" smtClean="0">
                <a:solidFill>
                  <a:srgbClr val="000099"/>
                </a:solidFill>
                <a:latin typeface="HG丸ｺﾞｼｯｸM-PRO" pitchFamily="48" charset="0"/>
              </a:rPr>
              <a:t>.</a:t>
            </a:r>
            <a:r>
              <a:rPr lang="ja-JP" altLang="en-US" sz="2400" b="1" dirty="0" smtClean="0">
                <a:solidFill>
                  <a:srgbClr val="000099"/>
                </a:solidFill>
                <a:latin typeface="HG丸ｺﾞｼｯｸM-PRO" pitchFamily="48" charset="0"/>
              </a:rPr>
              <a:t>ホアン</a:t>
            </a:r>
            <a:r>
              <a:rPr lang="en-US" sz="2400" b="1" dirty="0" err="1" smtClean="0">
                <a:solidFill>
                  <a:srgbClr val="000099"/>
                </a:solidFill>
                <a:latin typeface="HG丸ｺﾞｼｯｸM-PRO" pitchFamily="48" charset="0"/>
              </a:rPr>
              <a:t>会長</a:t>
            </a:r>
            <a:endParaRPr lang="en-US" sz="2400" b="1" dirty="0">
              <a:solidFill>
                <a:srgbClr val="000099"/>
              </a:solidFill>
              <a:latin typeface="HG丸ｺﾞｼｯｸM-PRO" pitchFamily="48" charset="0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600" dirty="0">
                <a:solidFill>
                  <a:srgbClr val="000099"/>
                </a:solidFill>
                <a:latin typeface="HG丸ｺﾞｼｯｸM-PRO" pitchFamily="48" charset="0"/>
              </a:rPr>
              <a:t> </a:t>
            </a:r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576814" y="2780160"/>
            <a:ext cx="3024188" cy="936873"/>
          </a:xfrm>
          <a:prstGeom prst="roundRect">
            <a:avLst>
              <a:gd name="adj" fmla="val 9977"/>
            </a:avLst>
          </a:prstGeom>
          <a:solidFill>
            <a:srgbClr val="FFFF00"/>
          </a:solidFill>
          <a:ln w="9360">
            <a:solidFill>
              <a:srgbClr val="98B954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4"/>
              </a:srgbClr>
            </a:outerShdw>
          </a:effectLst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1" dirty="0">
                <a:solidFill>
                  <a:srgbClr val="000099"/>
                </a:solidFill>
                <a:latin typeface="HG丸ｺﾞｼｯｸM-PRO" pitchFamily="48" charset="0"/>
              </a:rPr>
              <a:t>理事会 18</a:t>
            </a:r>
            <a:r>
              <a:rPr lang="en-US" sz="2800" b="1" dirty="0" smtClean="0">
                <a:solidFill>
                  <a:srgbClr val="000099"/>
                </a:solidFill>
                <a:latin typeface="HG丸ｺﾞｼｯｸM-PRO" pitchFamily="48" charset="0"/>
              </a:rPr>
              <a:t>名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 sz="1400" b="1" dirty="0" smtClean="0">
                <a:solidFill>
                  <a:srgbClr val="000099"/>
                </a:solidFill>
                <a:latin typeface="HG丸ｺﾞｼｯｸM-PRO" pitchFamily="48" charset="0"/>
              </a:rPr>
              <a:t>北　清治氏・杉谷卓紀氏</a:t>
            </a:r>
            <a:endParaRPr lang="en-US" sz="1400" b="1" dirty="0">
              <a:solidFill>
                <a:srgbClr val="000099"/>
              </a:solidFill>
              <a:latin typeface="HG丸ｺﾞｼｯｸM-PRO" pitchFamily="48" charset="0"/>
            </a:endParaRPr>
          </a:p>
        </p:txBody>
      </p:sp>
      <p:sp>
        <p:nvSpPr>
          <p:cNvPr id="4103" name="AutoShape 7"/>
          <p:cNvSpPr>
            <a:spLocks noChangeArrowheads="1"/>
          </p:cNvSpPr>
          <p:nvPr/>
        </p:nvSpPr>
        <p:spPr bwMode="auto">
          <a:xfrm>
            <a:off x="395288" y="4221162"/>
            <a:ext cx="3384550" cy="575989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360">
            <a:solidFill>
              <a:srgbClr val="98B954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4"/>
              </a:srgbClr>
            </a:outerShdw>
          </a:effectLst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99"/>
                </a:solidFill>
                <a:latin typeface="HG丸ｺﾞｼｯｸM-PRO" pitchFamily="48" charset="0"/>
              </a:rPr>
              <a:t>ガバナー　</a:t>
            </a:r>
            <a:r>
              <a:rPr lang="en-US" sz="2400" b="1" dirty="0" smtClean="0">
                <a:solidFill>
                  <a:srgbClr val="000099"/>
                </a:solidFill>
                <a:latin typeface="HG丸ｺﾞｼｯｸM-PRO" pitchFamily="48" charset="0"/>
              </a:rPr>
              <a:t>(</a:t>
            </a:r>
            <a:r>
              <a:rPr lang="ja-JP" altLang="en-US" sz="2400" b="1" dirty="0">
                <a:solidFill>
                  <a:srgbClr val="000099"/>
                </a:solidFill>
                <a:latin typeface="HG丸ｺﾞｼｯｸM-PRO" pitchFamily="48" charset="0"/>
              </a:rPr>
              <a:t>５４４</a:t>
            </a:r>
            <a:r>
              <a:rPr lang="en-US" sz="2400" b="1" dirty="0" smtClean="0">
                <a:solidFill>
                  <a:srgbClr val="000099"/>
                </a:solidFill>
                <a:latin typeface="HG丸ｺﾞｼｯｸM-PRO" pitchFamily="48" charset="0"/>
              </a:rPr>
              <a:t>)</a:t>
            </a:r>
            <a:endParaRPr lang="en-US" sz="2400" b="1" dirty="0">
              <a:solidFill>
                <a:srgbClr val="000099"/>
              </a:solidFill>
              <a:latin typeface="HG丸ｺﾞｼｯｸM-PRO" pitchFamily="48" charset="0"/>
            </a:endParaRPr>
          </a:p>
        </p:txBody>
      </p:sp>
      <p:sp>
        <p:nvSpPr>
          <p:cNvPr id="4104" name="AutoShape 8"/>
          <p:cNvSpPr>
            <a:spLocks noChangeArrowheads="1"/>
          </p:cNvSpPr>
          <p:nvPr/>
        </p:nvSpPr>
        <p:spPr bwMode="auto">
          <a:xfrm>
            <a:off x="395288" y="5172130"/>
            <a:ext cx="3384550" cy="71913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360">
            <a:solidFill>
              <a:srgbClr val="98B954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4"/>
              </a:srgbClr>
            </a:outerShdw>
          </a:effectLst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600" b="1" dirty="0">
                <a:solidFill>
                  <a:srgbClr val="000099"/>
                </a:solidFill>
                <a:latin typeface="HG丸ｺﾞｼｯｸM-PRO" pitchFamily="48" charset="0"/>
              </a:rPr>
              <a:t>クラブ会長</a:t>
            </a:r>
          </a:p>
        </p:txBody>
      </p:sp>
      <p:sp>
        <p:nvSpPr>
          <p:cNvPr id="4105" name="AutoShape 9"/>
          <p:cNvSpPr>
            <a:spLocks noChangeArrowheads="1"/>
          </p:cNvSpPr>
          <p:nvPr/>
        </p:nvSpPr>
        <p:spPr bwMode="auto">
          <a:xfrm>
            <a:off x="5292725" y="3860800"/>
            <a:ext cx="3313113" cy="1008063"/>
          </a:xfrm>
          <a:prstGeom prst="roundRect">
            <a:avLst>
              <a:gd name="adj" fmla="val 12991"/>
            </a:avLst>
          </a:prstGeom>
          <a:solidFill>
            <a:srgbClr val="FFCCF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dirty="0">
                <a:solidFill>
                  <a:schemeClr val="accent2"/>
                </a:solidFill>
                <a:latin typeface="HG丸ｺﾞｼｯｸM-PRO" pitchFamily="48" charset="0"/>
              </a:rPr>
              <a:t>管理委員　</a:t>
            </a:r>
            <a:r>
              <a:rPr lang="en-US" sz="2400" b="1" dirty="0" smtClean="0">
                <a:solidFill>
                  <a:schemeClr val="accent2"/>
                </a:solidFill>
                <a:latin typeface="HG丸ｺﾞｼｯｸM-PRO" pitchFamily="48" charset="0"/>
              </a:rPr>
              <a:t>1</a:t>
            </a:r>
            <a:r>
              <a:rPr lang="en-US" altLang="ja-JP" sz="2400" b="1" dirty="0" smtClean="0">
                <a:solidFill>
                  <a:schemeClr val="accent2"/>
                </a:solidFill>
                <a:latin typeface="HG丸ｺﾞｼｯｸM-PRO" pitchFamily="48" charset="0"/>
              </a:rPr>
              <a:t>5</a:t>
            </a:r>
            <a:r>
              <a:rPr lang="en-US" sz="2400" b="1" dirty="0" smtClean="0">
                <a:solidFill>
                  <a:schemeClr val="accent2"/>
                </a:solidFill>
                <a:latin typeface="HG丸ｺﾞｼｯｸM-PRO" pitchFamily="48" charset="0"/>
              </a:rPr>
              <a:t>名</a:t>
            </a:r>
            <a:endParaRPr lang="en-US" sz="2400" b="1" dirty="0">
              <a:solidFill>
                <a:schemeClr val="accent2"/>
              </a:solidFill>
              <a:latin typeface="HG丸ｺﾞｼｯｸM-PRO" pitchFamily="48" charset="0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800" b="1" dirty="0">
                <a:solidFill>
                  <a:schemeClr val="accent2"/>
                </a:solidFill>
                <a:latin typeface="HG丸ｺﾞｼｯｸM-PRO" pitchFamily="48" charset="0"/>
              </a:rPr>
              <a:t> 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 sz="1600" b="1" dirty="0" smtClean="0">
                <a:solidFill>
                  <a:schemeClr val="accent2"/>
                </a:solidFill>
                <a:latin typeface="HG丸ｺﾞｼｯｸM-PRO" pitchFamily="48" charset="0"/>
              </a:rPr>
              <a:t>田中</a:t>
            </a:r>
            <a:r>
              <a:rPr lang="ja-JP" altLang="en-US" sz="1600" b="1" dirty="0">
                <a:solidFill>
                  <a:schemeClr val="accent2"/>
                </a:solidFill>
                <a:latin typeface="HG丸ｺﾞｼｯｸM-PRO" pitchFamily="48" charset="0"/>
              </a:rPr>
              <a:t>作次</a:t>
            </a:r>
            <a:r>
              <a:rPr lang="en-US" sz="1600" b="1" dirty="0" smtClean="0">
                <a:solidFill>
                  <a:schemeClr val="accent2"/>
                </a:solidFill>
                <a:latin typeface="HG丸ｺﾞｼｯｸM-PRO" pitchFamily="48" charset="0"/>
              </a:rPr>
              <a:t>氏</a:t>
            </a:r>
            <a:endParaRPr lang="en-US" sz="1600" b="1" dirty="0">
              <a:solidFill>
                <a:schemeClr val="accent2"/>
              </a:solidFill>
              <a:latin typeface="HG丸ｺﾞｼｯｸM-PRO" pitchFamily="48" charset="0"/>
            </a:endParaRPr>
          </a:p>
        </p:txBody>
      </p:sp>
      <p:sp>
        <p:nvSpPr>
          <p:cNvPr id="4107" name="AutoShape 11"/>
          <p:cNvSpPr>
            <a:spLocks noChangeArrowheads="1"/>
          </p:cNvSpPr>
          <p:nvPr/>
        </p:nvSpPr>
        <p:spPr bwMode="auto">
          <a:xfrm rot="5400000">
            <a:off x="6735416" y="3428902"/>
            <a:ext cx="288032" cy="57626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9CDE5"/>
          </a:solidFill>
          <a:ln w="9525">
            <a:noFill/>
            <a:round/>
            <a:headEnd/>
            <a:tailEnd/>
          </a:ln>
          <a:effectLst>
            <a:outerShdw dist="23040" dir="5400000" algn="ctr" rotWithShape="0">
              <a:srgbClr val="000000">
                <a:alpha val="35036"/>
              </a:srgbClr>
            </a:outerShdw>
          </a:effectLst>
        </p:spPr>
        <p:txBody>
          <a:bodyPr rot="10800000" wrap="none" anchor="ctr"/>
          <a:lstStyle/>
          <a:p>
            <a:endParaRPr lang="ja-JP" altLang="en-US" dirty="0"/>
          </a:p>
        </p:txBody>
      </p:sp>
      <p:sp>
        <p:nvSpPr>
          <p:cNvPr id="4108" name="AutoShape 12"/>
          <p:cNvSpPr>
            <a:spLocks noChangeArrowheads="1"/>
          </p:cNvSpPr>
          <p:nvPr/>
        </p:nvSpPr>
        <p:spPr bwMode="auto">
          <a:xfrm rot="5400000">
            <a:off x="1874118" y="2315297"/>
            <a:ext cx="286395" cy="500856"/>
          </a:xfrm>
          <a:prstGeom prst="rightArrow">
            <a:avLst>
              <a:gd name="adj1" fmla="val 59787"/>
              <a:gd name="adj2" fmla="val 65046"/>
            </a:avLst>
          </a:prstGeom>
          <a:solidFill>
            <a:srgbClr val="CCFFFF"/>
          </a:solidFill>
          <a:ln w="9360">
            <a:solidFill>
              <a:srgbClr val="00ACDC"/>
            </a:solidFill>
            <a:miter lim="800000"/>
            <a:headEnd/>
            <a:tailEnd/>
          </a:ln>
          <a:effectLst>
            <a:outerShdw dist="23040" dir="5400000" algn="ctr" rotWithShape="0">
              <a:srgbClr val="000000">
                <a:alpha val="35036"/>
              </a:srgbClr>
            </a:outerShdw>
          </a:effectLst>
        </p:spPr>
        <p:txBody>
          <a:bodyPr rot="10800000" wrap="none" anchor="ctr"/>
          <a:lstStyle/>
          <a:p>
            <a:endParaRPr lang="ja-JP" altLang="en-US" dirty="0"/>
          </a:p>
        </p:txBody>
      </p:sp>
      <p:sp>
        <p:nvSpPr>
          <p:cNvPr id="4109" name="AutoShape 13"/>
          <p:cNvSpPr>
            <a:spLocks noChangeArrowheads="1"/>
          </p:cNvSpPr>
          <p:nvPr/>
        </p:nvSpPr>
        <p:spPr bwMode="auto">
          <a:xfrm rot="5400000">
            <a:off x="1872430" y="3711360"/>
            <a:ext cx="358775" cy="576262"/>
          </a:xfrm>
          <a:prstGeom prst="rightArrow">
            <a:avLst>
              <a:gd name="adj1" fmla="val 59787"/>
              <a:gd name="adj2" fmla="val 65046"/>
            </a:avLst>
          </a:prstGeom>
          <a:solidFill>
            <a:srgbClr val="CCFFFF"/>
          </a:solidFill>
          <a:ln w="9360">
            <a:solidFill>
              <a:srgbClr val="00ACDC"/>
            </a:solidFill>
            <a:miter lim="800000"/>
            <a:headEnd/>
            <a:tailEnd/>
          </a:ln>
          <a:effectLst>
            <a:outerShdw dist="23040" dir="5400000" algn="ctr" rotWithShape="0">
              <a:srgbClr val="000000">
                <a:alpha val="35036"/>
              </a:srgbClr>
            </a:outerShdw>
          </a:effectLst>
        </p:spPr>
        <p:txBody>
          <a:bodyPr rot="10800000" wrap="none" anchor="ctr"/>
          <a:lstStyle/>
          <a:p>
            <a:endParaRPr lang="ja-JP" altLang="en-US" dirty="0"/>
          </a:p>
        </p:txBody>
      </p:sp>
      <p:sp>
        <p:nvSpPr>
          <p:cNvPr id="4111" name="Rectangle 15"/>
          <p:cNvSpPr>
            <a:spLocks noChangeArrowheads="1"/>
          </p:cNvSpPr>
          <p:nvPr/>
        </p:nvSpPr>
        <p:spPr bwMode="auto">
          <a:xfrm>
            <a:off x="0" y="188913"/>
            <a:ext cx="9144000" cy="71437"/>
          </a:xfrm>
          <a:prstGeom prst="rect">
            <a:avLst/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4112" name="AutoShape 16"/>
          <p:cNvSpPr>
            <a:spLocks noChangeArrowheads="1"/>
          </p:cNvSpPr>
          <p:nvPr/>
        </p:nvSpPr>
        <p:spPr bwMode="auto">
          <a:xfrm>
            <a:off x="6732588" y="0"/>
            <a:ext cx="360362" cy="260350"/>
          </a:xfrm>
          <a:prstGeom prst="parallelogram">
            <a:avLst>
              <a:gd name="adj" fmla="val 81101"/>
            </a:avLst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4113" name="AutoShape 17"/>
          <p:cNvSpPr>
            <a:spLocks noChangeArrowheads="1"/>
          </p:cNvSpPr>
          <p:nvPr/>
        </p:nvSpPr>
        <p:spPr bwMode="auto">
          <a:xfrm>
            <a:off x="6948488" y="0"/>
            <a:ext cx="360362" cy="260350"/>
          </a:xfrm>
          <a:prstGeom prst="parallelogram">
            <a:avLst>
              <a:gd name="adj" fmla="val 81101"/>
            </a:avLst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4114" name="AutoShape 18"/>
          <p:cNvSpPr>
            <a:spLocks noChangeArrowheads="1"/>
          </p:cNvSpPr>
          <p:nvPr/>
        </p:nvSpPr>
        <p:spPr bwMode="auto">
          <a:xfrm>
            <a:off x="7164388" y="0"/>
            <a:ext cx="360362" cy="260350"/>
          </a:xfrm>
          <a:prstGeom prst="parallelogram">
            <a:avLst>
              <a:gd name="adj" fmla="val 81101"/>
            </a:avLst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4115" name="AutoShape 19"/>
          <p:cNvSpPr>
            <a:spLocks noChangeArrowheads="1"/>
          </p:cNvSpPr>
          <p:nvPr/>
        </p:nvSpPr>
        <p:spPr bwMode="auto">
          <a:xfrm>
            <a:off x="5220072" y="1412776"/>
            <a:ext cx="3312666" cy="1224136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25560">
            <a:solidFill>
              <a:srgbClr val="385D8A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FF0000"/>
                </a:solidFill>
                <a:latin typeface="ＤＦＧ細丸ゴシック体" pitchFamily="48" charset="-128"/>
                <a:ea typeface="ＤＦＧ細丸ゴシック体" pitchFamily="48" charset="-128"/>
              </a:rPr>
              <a:t>ロータリー財団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FF0000"/>
                </a:solidFill>
                <a:latin typeface="ＤＦＧ細丸ゴシック体" pitchFamily="48" charset="-128"/>
                <a:ea typeface="ＤＦＧ細丸ゴシック体" pitchFamily="48" charset="-128"/>
              </a:rPr>
              <a:t>管理委員会</a:t>
            </a:r>
          </a:p>
        </p:txBody>
      </p:sp>
      <p:sp>
        <p:nvSpPr>
          <p:cNvPr id="4116" name="AutoShape 20"/>
          <p:cNvSpPr>
            <a:spLocks noChangeArrowheads="1"/>
          </p:cNvSpPr>
          <p:nvPr/>
        </p:nvSpPr>
        <p:spPr bwMode="auto">
          <a:xfrm>
            <a:off x="5076825" y="1268761"/>
            <a:ext cx="3744913" cy="3888432"/>
          </a:xfrm>
          <a:prstGeom prst="roundRect">
            <a:avLst>
              <a:gd name="adj" fmla="val 4449"/>
            </a:avLst>
          </a:prstGeom>
          <a:noFill/>
          <a:ln w="76320">
            <a:solidFill>
              <a:srgbClr val="FFCC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4118" name="AutoShape 22"/>
          <p:cNvSpPr>
            <a:spLocks noChangeArrowheads="1"/>
          </p:cNvSpPr>
          <p:nvPr/>
        </p:nvSpPr>
        <p:spPr bwMode="auto">
          <a:xfrm rot="5400000">
            <a:off x="1907356" y="4653484"/>
            <a:ext cx="288925" cy="576262"/>
          </a:xfrm>
          <a:prstGeom prst="rightArrow">
            <a:avLst>
              <a:gd name="adj1" fmla="val 59787"/>
              <a:gd name="adj2" fmla="val 65046"/>
            </a:avLst>
          </a:prstGeom>
          <a:solidFill>
            <a:srgbClr val="CCFFFF"/>
          </a:solidFill>
          <a:ln w="9360">
            <a:solidFill>
              <a:srgbClr val="00ACDC"/>
            </a:solidFill>
            <a:miter lim="800000"/>
            <a:headEnd/>
            <a:tailEnd/>
          </a:ln>
          <a:effectLst>
            <a:outerShdw dist="23040" dir="5400000" algn="ctr" rotWithShape="0">
              <a:srgbClr val="000000">
                <a:alpha val="35036"/>
              </a:srgbClr>
            </a:outerShdw>
          </a:effectLst>
        </p:spPr>
        <p:txBody>
          <a:bodyPr rot="10800000" wrap="none" anchor="ctr"/>
          <a:lstStyle/>
          <a:p>
            <a:endParaRPr lang="ja-JP" altLang="en-US" dirty="0"/>
          </a:p>
        </p:txBody>
      </p:sp>
      <p:sp>
        <p:nvSpPr>
          <p:cNvPr id="24" name="スライド番号プレースホルダ 2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3624A5B0-0F7D-45A2-8331-47478CFDA47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正方形/長方形 1"/>
          <p:cNvSpPr/>
          <p:nvPr/>
        </p:nvSpPr>
        <p:spPr bwMode="auto">
          <a:xfrm>
            <a:off x="1908473" y="6021288"/>
            <a:ext cx="5759871" cy="71922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財団管理委員の</a:t>
            </a: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15</a:t>
            </a: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名は</a:t>
            </a: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RI</a:t>
            </a:r>
            <a:r>
              <a:rPr lang="ja-JP" altLang="en-US" dirty="0" smtClean="0">
                <a:solidFill>
                  <a:schemeClr val="accent2"/>
                </a:solidFill>
              </a:rPr>
              <a:t>会長エレクトによって推薦され、</a:t>
            </a:r>
            <a:endParaRPr lang="en-US" altLang="ja-JP" dirty="0" smtClean="0">
              <a:solidFill>
                <a:schemeClr val="accent2"/>
              </a:solidFill>
            </a:endParaRP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RI</a:t>
            </a: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理事会</a:t>
            </a:r>
            <a:r>
              <a:rPr kumimoji="0" lang="ja-JP" altLang="en-US" sz="1800" b="0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に</a:t>
            </a: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よって選出される</a:t>
            </a:r>
          </a:p>
        </p:txBody>
      </p:sp>
      <p:sp>
        <p:nvSpPr>
          <p:cNvPr id="3" name="右矢印 2"/>
          <p:cNvSpPr/>
          <p:nvPr/>
        </p:nvSpPr>
        <p:spPr bwMode="auto">
          <a:xfrm>
            <a:off x="3707904" y="2996952"/>
            <a:ext cx="1296144" cy="576065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Line 1"/>
          <p:cNvSpPr>
            <a:spLocks noChangeShapeType="1"/>
          </p:cNvSpPr>
          <p:nvPr/>
        </p:nvSpPr>
        <p:spPr bwMode="auto">
          <a:xfrm>
            <a:off x="1917364" y="2964742"/>
            <a:ext cx="857250" cy="1587"/>
          </a:xfrm>
          <a:prstGeom prst="line">
            <a:avLst/>
          </a:prstGeom>
          <a:noFill/>
          <a:ln w="1908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ja-JP" altLang="en-US" dirty="0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flipH="1">
            <a:off x="3751027" y="4572000"/>
            <a:ext cx="4762" cy="285750"/>
          </a:xfrm>
          <a:prstGeom prst="line">
            <a:avLst/>
          </a:prstGeom>
          <a:noFill/>
          <a:ln w="1908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ja-JP" altLang="en-US" dirty="0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 flipH="1">
            <a:off x="2123727" y="4871429"/>
            <a:ext cx="4762" cy="285750"/>
          </a:xfrm>
          <a:prstGeom prst="line">
            <a:avLst/>
          </a:prstGeom>
          <a:noFill/>
          <a:ln w="1908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ja-JP" altLang="en-US" dirty="0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 flipH="1">
            <a:off x="5419981" y="4857750"/>
            <a:ext cx="4763" cy="285750"/>
          </a:xfrm>
          <a:prstGeom prst="line">
            <a:avLst/>
          </a:prstGeom>
          <a:noFill/>
          <a:ln w="1908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ja-JP" altLang="en-US" dirty="0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 flipH="1">
            <a:off x="4284663" y="1714500"/>
            <a:ext cx="4762" cy="285750"/>
          </a:xfrm>
          <a:prstGeom prst="line">
            <a:avLst/>
          </a:prstGeom>
          <a:noFill/>
          <a:ln w="1908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ja-JP" altLang="en-US" dirty="0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>
            <a:off x="1218644" y="3501504"/>
            <a:ext cx="4763" cy="285750"/>
          </a:xfrm>
          <a:prstGeom prst="line">
            <a:avLst/>
          </a:prstGeom>
          <a:noFill/>
          <a:ln w="1908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ja-JP" alt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 flipH="1">
            <a:off x="3745707" y="3514948"/>
            <a:ext cx="4762" cy="285750"/>
          </a:xfrm>
          <a:prstGeom prst="line">
            <a:avLst/>
          </a:prstGeom>
          <a:noFill/>
          <a:ln w="1908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ja-JP" altLang="en-US" dirty="0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H="1">
            <a:off x="5427663" y="3559069"/>
            <a:ext cx="4762" cy="285750"/>
          </a:xfrm>
          <a:prstGeom prst="line">
            <a:avLst/>
          </a:prstGeom>
          <a:noFill/>
          <a:ln w="1908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ja-JP" altLang="en-US" dirty="0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 flipH="1">
            <a:off x="7448491" y="3496369"/>
            <a:ext cx="4762" cy="1296144"/>
          </a:xfrm>
          <a:prstGeom prst="line">
            <a:avLst/>
          </a:prstGeom>
          <a:noFill/>
          <a:ln w="1908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ja-JP" altLang="en-US" dirty="0"/>
          </a:p>
        </p:txBody>
      </p:sp>
      <p:sp>
        <p:nvSpPr>
          <p:cNvPr id="11277" name="Line 13"/>
          <p:cNvSpPr>
            <a:spLocks noChangeShapeType="1"/>
          </p:cNvSpPr>
          <p:nvPr/>
        </p:nvSpPr>
        <p:spPr bwMode="auto">
          <a:xfrm flipH="1">
            <a:off x="8319693" y="3508226"/>
            <a:ext cx="4762" cy="285750"/>
          </a:xfrm>
          <a:prstGeom prst="line">
            <a:avLst/>
          </a:prstGeom>
          <a:noFill/>
          <a:ln w="1908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ja-JP" altLang="en-US" dirty="0"/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 flipH="1">
            <a:off x="4268110" y="3215754"/>
            <a:ext cx="4763" cy="285750"/>
          </a:xfrm>
          <a:prstGeom prst="line">
            <a:avLst/>
          </a:prstGeom>
          <a:noFill/>
          <a:ln w="1908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ja-JP" altLang="en-US" dirty="0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1144AA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0" y="188913"/>
            <a:ext cx="9144000" cy="71437"/>
          </a:xfrm>
          <a:prstGeom prst="rect">
            <a:avLst/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1281" name="AutoShape 17"/>
          <p:cNvSpPr>
            <a:spLocks noChangeArrowheads="1"/>
          </p:cNvSpPr>
          <p:nvPr/>
        </p:nvSpPr>
        <p:spPr bwMode="auto">
          <a:xfrm>
            <a:off x="6732588" y="0"/>
            <a:ext cx="360362" cy="260350"/>
          </a:xfrm>
          <a:prstGeom prst="parallelogram">
            <a:avLst>
              <a:gd name="adj" fmla="val 81101"/>
            </a:avLst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1282" name="AutoShape 18"/>
          <p:cNvSpPr>
            <a:spLocks noChangeArrowheads="1"/>
          </p:cNvSpPr>
          <p:nvPr/>
        </p:nvSpPr>
        <p:spPr bwMode="auto">
          <a:xfrm>
            <a:off x="6948488" y="0"/>
            <a:ext cx="360362" cy="260350"/>
          </a:xfrm>
          <a:prstGeom prst="parallelogram">
            <a:avLst>
              <a:gd name="adj" fmla="val 81101"/>
            </a:avLst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1283" name="AutoShape 19"/>
          <p:cNvSpPr>
            <a:spLocks noChangeArrowheads="1"/>
          </p:cNvSpPr>
          <p:nvPr/>
        </p:nvSpPr>
        <p:spPr bwMode="auto">
          <a:xfrm>
            <a:off x="7164388" y="0"/>
            <a:ext cx="360362" cy="260350"/>
          </a:xfrm>
          <a:prstGeom prst="parallelogram">
            <a:avLst>
              <a:gd name="adj" fmla="val 81101"/>
            </a:avLst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1285" name="AutoShape 21"/>
          <p:cNvSpPr>
            <a:spLocks noChangeArrowheads="1"/>
          </p:cNvSpPr>
          <p:nvPr/>
        </p:nvSpPr>
        <p:spPr bwMode="auto">
          <a:xfrm>
            <a:off x="395288" y="404813"/>
            <a:ext cx="8353425" cy="792162"/>
          </a:xfrm>
          <a:prstGeom prst="roundRect">
            <a:avLst>
              <a:gd name="adj" fmla="val 16667"/>
            </a:avLst>
          </a:prstGeom>
          <a:solidFill>
            <a:srgbClr val="4DF9F5"/>
          </a:solidFill>
          <a:ln w="9360">
            <a:solidFill>
              <a:srgbClr val="1144AA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rgbClr val="000099"/>
                </a:solidFill>
                <a:latin typeface="HG丸ｺﾞｼｯｸM-PRO" pitchFamily="48" charset="0"/>
              </a:rPr>
              <a:t>201</a:t>
            </a:r>
            <a:r>
              <a:rPr lang="en-US" altLang="ja-JP" b="1" dirty="0">
                <a:solidFill>
                  <a:srgbClr val="000099"/>
                </a:solidFill>
                <a:latin typeface="HG丸ｺﾞｼｯｸM-PRO" pitchFamily="48" charset="0"/>
              </a:rPr>
              <a:t>4</a:t>
            </a:r>
            <a:r>
              <a:rPr lang="en-US" b="1" dirty="0" smtClean="0">
                <a:solidFill>
                  <a:srgbClr val="000099"/>
                </a:solidFill>
                <a:latin typeface="HG丸ｺﾞｼｯｸM-PRO" pitchFamily="48" charset="0"/>
              </a:rPr>
              <a:t>～ 1</a:t>
            </a:r>
            <a:r>
              <a:rPr lang="en-US" altLang="ja-JP" b="1" dirty="0">
                <a:solidFill>
                  <a:srgbClr val="000099"/>
                </a:solidFill>
                <a:latin typeface="HG丸ｺﾞｼｯｸM-PRO" pitchFamily="48" charset="0"/>
              </a:rPr>
              <a:t>5</a:t>
            </a:r>
            <a:r>
              <a:rPr lang="en-US" b="1" dirty="0" smtClean="0">
                <a:solidFill>
                  <a:srgbClr val="000099"/>
                </a:solidFill>
                <a:latin typeface="HG丸ｺﾞｼｯｸM-PRO" pitchFamily="48" charset="0"/>
              </a:rPr>
              <a:t>年 </a:t>
            </a:r>
            <a:r>
              <a:rPr lang="en-US" b="1" dirty="0">
                <a:solidFill>
                  <a:srgbClr val="000099"/>
                </a:solidFill>
                <a:latin typeface="HG丸ｺﾞｼｯｸM-PRO" pitchFamily="48" charset="0"/>
              </a:rPr>
              <a:t>度 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b="1" dirty="0">
                <a:solidFill>
                  <a:srgbClr val="000099"/>
                </a:solidFill>
                <a:latin typeface="HG丸ｺﾞｼｯｸM-PRO" pitchFamily="48" charset="0"/>
              </a:rPr>
              <a:t>ロ ー タ リ ー 財 団 委 員 会 組 織 図 </a:t>
            </a:r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3427574" y="1357313"/>
            <a:ext cx="1788790" cy="357187"/>
          </a:xfrm>
          <a:prstGeom prst="rect">
            <a:avLst/>
          </a:prstGeom>
          <a:solidFill>
            <a:srgbClr val="FFFF00"/>
          </a:solidFill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17375E"/>
                </a:solidFill>
                <a:latin typeface="ＭＳ ゴシック" pitchFamily="49" charset="-128"/>
                <a:ea typeface="ＭＳ ゴシック" pitchFamily="49" charset="-128"/>
              </a:rPr>
              <a:t>ガ バ ナ ー</a:t>
            </a:r>
          </a:p>
        </p:txBody>
      </p:sp>
      <p:sp>
        <p:nvSpPr>
          <p:cNvPr id="11287" name="Rectangle 23"/>
          <p:cNvSpPr>
            <a:spLocks noChangeArrowheads="1"/>
          </p:cNvSpPr>
          <p:nvPr/>
        </p:nvSpPr>
        <p:spPr bwMode="auto">
          <a:xfrm>
            <a:off x="3598862" y="1857375"/>
            <a:ext cx="1368425" cy="285750"/>
          </a:xfrm>
          <a:prstGeom prst="rect">
            <a:avLst/>
          </a:prstGeom>
          <a:solidFill>
            <a:srgbClr val="FFFF00"/>
          </a:solidFill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17375E"/>
                </a:solidFill>
                <a:latin typeface="ＭＳ ゴシック" pitchFamily="49" charset="-128"/>
                <a:ea typeface="ＭＳ ゴシック" pitchFamily="49" charset="-128"/>
              </a:rPr>
              <a:t>ガバナー補佐</a:t>
            </a:r>
          </a:p>
        </p:txBody>
      </p:sp>
      <p:sp>
        <p:nvSpPr>
          <p:cNvPr id="11288" name="Rectangle 24"/>
          <p:cNvSpPr>
            <a:spLocks noChangeArrowheads="1"/>
          </p:cNvSpPr>
          <p:nvPr/>
        </p:nvSpPr>
        <p:spPr bwMode="auto">
          <a:xfrm>
            <a:off x="5216364" y="2053894"/>
            <a:ext cx="3429000" cy="424061"/>
          </a:xfrm>
          <a:prstGeom prst="rect">
            <a:avLst/>
          </a:prstGeom>
          <a:solidFill>
            <a:srgbClr val="FFFF00"/>
          </a:solidFill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17375E"/>
                </a:solidFill>
                <a:latin typeface="ＭＳ ゴシック" pitchFamily="49" charset="-128"/>
                <a:ea typeface="ＭＳ ゴシック" pitchFamily="49" charset="-128"/>
              </a:rPr>
              <a:t>ロータリー財団監査委員会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dirty="0">
                <a:solidFill>
                  <a:srgbClr val="17375E"/>
                </a:solidFill>
                <a:latin typeface="ＭＳ ゴシック" pitchFamily="49" charset="-128"/>
                <a:ea typeface="ＭＳ ゴシック" pitchFamily="49" charset="-128"/>
              </a:rPr>
              <a:t>（ＰＧ．幹事．公認会計士）</a:t>
            </a:r>
          </a:p>
        </p:txBody>
      </p:sp>
      <p:sp>
        <p:nvSpPr>
          <p:cNvPr id="11289" name="Rectangle 25"/>
          <p:cNvSpPr>
            <a:spLocks noChangeArrowheads="1"/>
          </p:cNvSpPr>
          <p:nvPr/>
        </p:nvSpPr>
        <p:spPr bwMode="auto">
          <a:xfrm>
            <a:off x="2610644" y="2643188"/>
            <a:ext cx="3500438" cy="571500"/>
          </a:xfrm>
          <a:prstGeom prst="rect">
            <a:avLst/>
          </a:prstGeom>
          <a:solidFill>
            <a:srgbClr val="FFFF00"/>
          </a:solidFill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17375E"/>
                </a:solidFill>
                <a:latin typeface="ＭＳ ゴシック" pitchFamily="49" charset="-128"/>
                <a:ea typeface="ＭＳ ゴシック" pitchFamily="49" charset="-128"/>
              </a:rPr>
              <a:t>地区ロータリー財団委員会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17375E"/>
                </a:solidFill>
                <a:latin typeface="ＭＳ ゴシック" pitchFamily="49" charset="-128"/>
                <a:ea typeface="ＭＳ ゴシック" pitchFamily="49" charset="-128"/>
              </a:rPr>
              <a:t>（委員長・副委員長）</a:t>
            </a:r>
          </a:p>
        </p:txBody>
      </p:sp>
      <p:sp>
        <p:nvSpPr>
          <p:cNvPr id="11290" name="Rectangle 26"/>
          <p:cNvSpPr>
            <a:spLocks noChangeArrowheads="1"/>
          </p:cNvSpPr>
          <p:nvPr/>
        </p:nvSpPr>
        <p:spPr bwMode="auto">
          <a:xfrm>
            <a:off x="459430" y="2643188"/>
            <a:ext cx="1500188" cy="571500"/>
          </a:xfrm>
          <a:prstGeom prst="rect">
            <a:avLst/>
          </a:prstGeom>
          <a:solidFill>
            <a:srgbClr val="FFFF00"/>
          </a:solidFill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17375E"/>
                </a:solidFill>
                <a:latin typeface="ＭＳ ゴシック" pitchFamily="49" charset="-128"/>
                <a:ea typeface="ＭＳ ゴシック" pitchFamily="49" charset="-128"/>
              </a:rPr>
              <a:t>地区Ｒ財団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17375E"/>
                </a:solidFill>
                <a:latin typeface="ＭＳ ゴシック" pitchFamily="49" charset="-128"/>
                <a:ea typeface="ＭＳ ゴシック" pitchFamily="49" charset="-128"/>
              </a:rPr>
              <a:t>運営委員会</a:t>
            </a:r>
          </a:p>
        </p:txBody>
      </p:sp>
      <p:sp>
        <p:nvSpPr>
          <p:cNvPr id="11291" name="Rectangle 27"/>
          <p:cNvSpPr>
            <a:spLocks noChangeArrowheads="1"/>
          </p:cNvSpPr>
          <p:nvPr/>
        </p:nvSpPr>
        <p:spPr bwMode="auto">
          <a:xfrm>
            <a:off x="171403" y="3787254"/>
            <a:ext cx="2143125" cy="7143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 dirty="0">
                <a:solidFill>
                  <a:srgbClr val="17375E"/>
                </a:solidFill>
                <a:latin typeface="ＭＳ ゴシック" pitchFamily="49" charset="-128"/>
                <a:ea typeface="ＭＳ ゴシック" pitchFamily="49" charset="-128"/>
              </a:rPr>
              <a:t>資　金　推　進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17375E"/>
                </a:solidFill>
                <a:latin typeface="ＭＳ ゴシック" pitchFamily="49" charset="-128"/>
                <a:ea typeface="ＭＳ ゴシック" pitchFamily="49" charset="-128"/>
              </a:rPr>
              <a:t>委　員　会</a:t>
            </a:r>
          </a:p>
        </p:txBody>
      </p:sp>
      <p:sp>
        <p:nvSpPr>
          <p:cNvPr id="11292" name="Rectangle 28"/>
          <p:cNvSpPr>
            <a:spLocks noChangeArrowheads="1"/>
          </p:cNvSpPr>
          <p:nvPr/>
        </p:nvSpPr>
        <p:spPr bwMode="auto">
          <a:xfrm>
            <a:off x="5015391" y="3828445"/>
            <a:ext cx="857250" cy="7143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600" b="1" dirty="0">
                <a:solidFill>
                  <a:srgbClr val="17375E"/>
                </a:solidFill>
                <a:latin typeface="ＭＳ ゴシック" pitchFamily="49" charset="-128"/>
                <a:ea typeface="ＭＳ ゴシック" pitchFamily="49" charset="-128"/>
              </a:rPr>
              <a:t>ポリオ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17375E"/>
                </a:solidFill>
                <a:latin typeface="ＭＳ ゴシック" pitchFamily="49" charset="-128"/>
                <a:ea typeface="ＭＳ ゴシック" pitchFamily="49" charset="-128"/>
              </a:rPr>
              <a:t>プラス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17375E"/>
                </a:solidFill>
                <a:latin typeface="ＭＳ ゴシック" pitchFamily="49" charset="-128"/>
                <a:ea typeface="ＭＳ ゴシック" pitchFamily="49" charset="-128"/>
              </a:rPr>
              <a:t>委員会</a:t>
            </a:r>
          </a:p>
        </p:txBody>
      </p:sp>
      <p:sp>
        <p:nvSpPr>
          <p:cNvPr id="11293" name="Rectangle 29"/>
          <p:cNvSpPr>
            <a:spLocks noChangeArrowheads="1"/>
          </p:cNvSpPr>
          <p:nvPr/>
        </p:nvSpPr>
        <p:spPr bwMode="auto">
          <a:xfrm>
            <a:off x="2500312" y="3799982"/>
            <a:ext cx="2372165" cy="7143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 dirty="0">
                <a:solidFill>
                  <a:srgbClr val="17375E"/>
                </a:solidFill>
                <a:latin typeface="ＭＳ ゴシック" pitchFamily="49" charset="-128"/>
                <a:ea typeface="ＭＳ ゴシック" pitchFamily="49" charset="-128"/>
              </a:rPr>
              <a:t>補　　助　　金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17375E"/>
                </a:solidFill>
                <a:latin typeface="ＭＳ ゴシック" pitchFamily="49" charset="-128"/>
                <a:ea typeface="ＭＳ ゴシック" pitchFamily="49" charset="-128"/>
              </a:rPr>
              <a:t>委　　員　　会</a:t>
            </a:r>
          </a:p>
        </p:txBody>
      </p:sp>
      <p:sp>
        <p:nvSpPr>
          <p:cNvPr id="11294" name="Rectangle 30"/>
          <p:cNvSpPr>
            <a:spLocks noChangeArrowheads="1"/>
          </p:cNvSpPr>
          <p:nvPr/>
        </p:nvSpPr>
        <p:spPr bwMode="auto">
          <a:xfrm>
            <a:off x="6626960" y="4714875"/>
            <a:ext cx="1643062" cy="714375"/>
          </a:xfrm>
          <a:prstGeom prst="rect">
            <a:avLst/>
          </a:prstGeom>
          <a:solidFill>
            <a:srgbClr val="FFCCCC"/>
          </a:solidFill>
          <a:ln w="324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>
                <a:solidFill>
                  <a:srgbClr val="17375E"/>
                </a:solidFill>
                <a:latin typeface="ＭＳ ゴシック" pitchFamily="49" charset="-128"/>
                <a:ea typeface="ＭＳ ゴシック" pitchFamily="49" charset="-128"/>
              </a:rPr>
              <a:t>奨学金・学友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>
                <a:solidFill>
                  <a:srgbClr val="17375E"/>
                </a:solidFill>
                <a:latin typeface="ＭＳ ゴシック" pitchFamily="49" charset="-128"/>
                <a:ea typeface="ＭＳ ゴシック" pitchFamily="49" charset="-128"/>
              </a:rPr>
              <a:t>ロータリー平和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>
                <a:solidFill>
                  <a:srgbClr val="17375E"/>
                </a:solidFill>
                <a:latin typeface="ＭＳ ゴシック" pitchFamily="49" charset="-128"/>
                <a:ea typeface="ＭＳ ゴシック" pitchFamily="49" charset="-128"/>
              </a:rPr>
              <a:t>フェローシップ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b="1" dirty="0">
                <a:solidFill>
                  <a:srgbClr val="17375E"/>
                </a:solidFill>
                <a:latin typeface="ＭＳ ゴシック" pitchFamily="49" charset="-128"/>
                <a:ea typeface="ＭＳ ゴシック" pitchFamily="49" charset="-128"/>
              </a:rPr>
              <a:t>委員会</a:t>
            </a:r>
          </a:p>
        </p:txBody>
      </p:sp>
      <p:sp>
        <p:nvSpPr>
          <p:cNvPr id="11295" name="Rectangle 31"/>
          <p:cNvSpPr>
            <a:spLocks noChangeArrowheads="1"/>
          </p:cNvSpPr>
          <p:nvPr/>
        </p:nvSpPr>
        <p:spPr bwMode="auto">
          <a:xfrm>
            <a:off x="7860111" y="3820125"/>
            <a:ext cx="928687" cy="714375"/>
          </a:xfrm>
          <a:prstGeom prst="rect">
            <a:avLst/>
          </a:prstGeom>
          <a:solidFill>
            <a:srgbClr val="FFCCCC"/>
          </a:solidFill>
          <a:ln w="3240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17375E"/>
                </a:solidFill>
                <a:latin typeface="ＭＳ ゴシック" pitchFamily="49" charset="-128"/>
                <a:ea typeface="ＭＳ ゴシック" pitchFamily="49" charset="-128"/>
              </a:rPr>
              <a:t>職業研修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17375E"/>
                </a:solidFill>
                <a:latin typeface="ＭＳ ゴシック" pitchFamily="49" charset="-128"/>
                <a:ea typeface="ＭＳ ゴシック" pitchFamily="49" charset="-128"/>
              </a:rPr>
              <a:t>チーム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 b="1" dirty="0">
                <a:solidFill>
                  <a:srgbClr val="17375E"/>
                </a:solidFill>
                <a:latin typeface="ＭＳ ゴシック" pitchFamily="49" charset="-128"/>
                <a:ea typeface="ＭＳ ゴシック" pitchFamily="49" charset="-128"/>
              </a:rPr>
              <a:t>委員会</a:t>
            </a:r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 flipH="1">
            <a:off x="4289425" y="2214563"/>
            <a:ext cx="0" cy="350341"/>
          </a:xfrm>
          <a:prstGeom prst="line">
            <a:avLst/>
          </a:prstGeom>
          <a:noFill/>
          <a:ln w="1908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ja-JP" altLang="en-US" dirty="0"/>
          </a:p>
        </p:txBody>
      </p:sp>
      <p:sp>
        <p:nvSpPr>
          <p:cNvPr id="11301" name="Line 37"/>
          <p:cNvSpPr>
            <a:spLocks noChangeShapeType="1"/>
          </p:cNvSpPr>
          <p:nvPr/>
        </p:nvSpPr>
        <p:spPr bwMode="auto">
          <a:xfrm>
            <a:off x="1209524" y="3501504"/>
            <a:ext cx="7106892" cy="13444"/>
          </a:xfrm>
          <a:prstGeom prst="line">
            <a:avLst/>
          </a:prstGeom>
          <a:noFill/>
          <a:ln w="1908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ja-JP" altLang="en-US" dirty="0"/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>
            <a:off x="4312529" y="2265924"/>
            <a:ext cx="1119896" cy="1588"/>
          </a:xfrm>
          <a:prstGeom prst="line">
            <a:avLst/>
          </a:prstGeom>
          <a:noFill/>
          <a:ln w="1908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ja-JP" altLang="en-US" dirty="0"/>
          </a:p>
        </p:txBody>
      </p:sp>
      <p:sp>
        <p:nvSpPr>
          <p:cNvPr id="11304" name="Line 40"/>
          <p:cNvSpPr>
            <a:spLocks noChangeShapeType="1"/>
          </p:cNvSpPr>
          <p:nvPr/>
        </p:nvSpPr>
        <p:spPr bwMode="auto">
          <a:xfrm>
            <a:off x="2123727" y="4857749"/>
            <a:ext cx="3308698" cy="1"/>
          </a:xfrm>
          <a:prstGeom prst="line">
            <a:avLst/>
          </a:prstGeom>
          <a:noFill/>
          <a:ln w="1908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ja-JP" altLang="en-US" dirty="0"/>
          </a:p>
        </p:txBody>
      </p:sp>
      <p:cxnSp>
        <p:nvCxnSpPr>
          <p:cNvPr id="44" name="直線コネクタ 43"/>
          <p:cNvCxnSpPr/>
          <p:nvPr/>
        </p:nvCxnSpPr>
        <p:spPr bwMode="auto">
          <a:xfrm>
            <a:off x="6642775" y="3508226"/>
            <a:ext cx="0" cy="28803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6" name="正方形/長方形 45"/>
          <p:cNvSpPr/>
          <p:nvPr/>
        </p:nvSpPr>
        <p:spPr bwMode="auto">
          <a:xfrm>
            <a:off x="6100838" y="3852109"/>
            <a:ext cx="1224136" cy="7200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Arial" charset="0"/>
                <a:ea typeface="ＭＳ Ｐゴシック" pitchFamily="48" charset="-128"/>
              </a:rPr>
              <a:t>資金管理</a:t>
            </a:r>
            <a:endParaRPr kumimoji="0" lang="en-US" altLang="ja-JP" b="1" i="0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Arial" charset="0"/>
              <a:ea typeface="ＭＳ Ｐゴシック" pitchFamily="48" charset="-128"/>
            </a:endParaRPr>
          </a:p>
          <a:p>
            <a:pPr marL="0" marR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ja-JP" altLang="en-US" b="1" dirty="0" smtClean="0">
                <a:solidFill>
                  <a:schemeClr val="accent4"/>
                </a:solidFill>
              </a:rPr>
              <a:t>委員会</a:t>
            </a:r>
            <a:endParaRPr kumimoji="0" lang="ja-JP" altLang="en-US" b="1" i="0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</a:endParaRPr>
          </a:p>
        </p:txBody>
      </p:sp>
      <p:sp>
        <p:nvSpPr>
          <p:cNvPr id="43" name="スライド番号プレースホルダ 4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3624A5B0-0F7D-45A2-8331-47478CFDA47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正方形/長方形 1"/>
          <p:cNvSpPr/>
          <p:nvPr/>
        </p:nvSpPr>
        <p:spPr bwMode="auto">
          <a:xfrm>
            <a:off x="755576" y="5301208"/>
            <a:ext cx="2671998" cy="648072"/>
          </a:xfrm>
          <a:prstGeom prst="rect">
            <a:avLst/>
          </a:prstGeom>
          <a:solidFill>
            <a:srgbClr val="FFCC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</a:rPr>
              <a:t>　　　地区補助金</a:t>
            </a:r>
            <a:endParaRPr kumimoji="0" lang="en-US" altLang="ja-JP" sz="20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</a:endParaRP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ja-JP" altLang="en-US" sz="2000" dirty="0" smtClean="0">
                <a:solidFill>
                  <a:schemeClr val="accent2"/>
                </a:solidFill>
              </a:rPr>
              <a:t>　　　　　委員会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</a:endParaRPr>
          </a:p>
        </p:txBody>
      </p:sp>
      <p:sp>
        <p:nvSpPr>
          <p:cNvPr id="3" name="正方形/長方形 2"/>
          <p:cNvSpPr/>
          <p:nvPr/>
        </p:nvSpPr>
        <p:spPr bwMode="auto">
          <a:xfrm>
            <a:off x="4067944" y="5301208"/>
            <a:ext cx="2376264" cy="648072"/>
          </a:xfrm>
          <a:prstGeom prst="rect">
            <a:avLst/>
          </a:prstGeom>
          <a:solidFill>
            <a:srgbClr val="FFCCCC"/>
          </a:solidFill>
          <a:ln w="9525" cap="flat" cmpd="sng" algn="ctr">
            <a:solidFill>
              <a:srgbClr val="FF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　グローバル補助金</a:t>
            </a:r>
            <a:endParaRPr kumimoji="0" lang="en-US" altLang="ja-JP" sz="18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  <a:ea typeface="ＭＳ Ｐゴシック" pitchFamily="48" charset="-128"/>
            </a:endParaRP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　　　　　委員会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AutoShape 1"/>
          <p:cNvSpPr>
            <a:spLocks noChangeArrowheads="1"/>
          </p:cNvSpPr>
          <p:nvPr/>
        </p:nvSpPr>
        <p:spPr bwMode="auto">
          <a:xfrm>
            <a:off x="395288" y="333375"/>
            <a:ext cx="8353425" cy="79216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0FFFF"/>
              </a:gs>
              <a:gs pos="100000">
                <a:srgbClr val="00CCFF"/>
              </a:gs>
            </a:gsLst>
            <a:lin ang="5400000" scaled="1"/>
          </a:gradFill>
          <a:ln w="936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dirty="0">
                <a:solidFill>
                  <a:srgbClr val="000099"/>
                </a:solidFill>
                <a:latin typeface="HG丸ｺﾞｼｯｸM-PRO" pitchFamily="48" charset="0"/>
              </a:rPr>
              <a:t>R財団の活動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600" b="1" dirty="0">
                <a:solidFill>
                  <a:srgbClr val="000099"/>
                </a:solidFill>
                <a:latin typeface="HG丸ｺﾞｼｯｸM-PRO" pitchFamily="48" charset="0"/>
              </a:rPr>
              <a:t> </a:t>
            </a: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1144AA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827088" y="5805488"/>
            <a:ext cx="2808287" cy="504825"/>
          </a:xfrm>
          <a:prstGeom prst="roundRect">
            <a:avLst>
              <a:gd name="adj" fmla="val 16667"/>
            </a:avLst>
          </a:prstGeom>
          <a:solidFill>
            <a:srgbClr val="558ED5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dirty="0">
                <a:solidFill>
                  <a:srgbClr val="FFFF00"/>
                </a:solidFill>
                <a:latin typeface="HG丸ｺﾞｼｯｸM-PRO" pitchFamily="48" charset="0"/>
              </a:rPr>
              <a:t>クラブ財団委員会</a:t>
            </a: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395288" y="1700213"/>
            <a:ext cx="3960812" cy="71913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360">
            <a:solidFill>
              <a:srgbClr val="98B954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4"/>
              </a:srgbClr>
            </a:outerShdw>
          </a:effectLst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100" b="1" dirty="0" err="1" smtClean="0">
                <a:solidFill>
                  <a:srgbClr val="000099"/>
                </a:solidFill>
                <a:latin typeface="HG丸ｺﾞｼｯｸM-PRO" pitchFamily="48" charset="0"/>
              </a:rPr>
              <a:t>寄付</a:t>
            </a:r>
            <a:r>
              <a:rPr lang="ja-JP" altLang="en-US" sz="3100" b="1" dirty="0" smtClean="0">
                <a:solidFill>
                  <a:srgbClr val="000099"/>
                </a:solidFill>
                <a:latin typeface="HG丸ｺﾞｼｯｸM-PRO" pitchFamily="48" charset="0"/>
              </a:rPr>
              <a:t>金</a:t>
            </a:r>
            <a:r>
              <a:rPr lang="en-US" sz="3100" b="1" dirty="0" err="1" smtClean="0">
                <a:solidFill>
                  <a:srgbClr val="000099"/>
                </a:solidFill>
                <a:latin typeface="HG丸ｺﾞｼｯｸM-PRO" pitchFamily="48" charset="0"/>
              </a:rPr>
              <a:t>を集める活動</a:t>
            </a:r>
            <a:endParaRPr lang="en-US" sz="3100" b="1" dirty="0">
              <a:solidFill>
                <a:srgbClr val="000099"/>
              </a:solidFill>
              <a:latin typeface="HG丸ｺﾞｼｯｸM-PRO" pitchFamily="48" charset="0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600" b="1" dirty="0">
                <a:solidFill>
                  <a:srgbClr val="000099"/>
                </a:solidFill>
                <a:latin typeface="HG丸ｺﾞｼｯｸM-PRO" pitchFamily="48" charset="0"/>
              </a:rPr>
              <a:t> 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188913"/>
            <a:ext cx="9144000" cy="71437"/>
          </a:xfrm>
          <a:prstGeom prst="rect">
            <a:avLst/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5126" name="AutoShape 6"/>
          <p:cNvSpPr>
            <a:spLocks noChangeArrowheads="1"/>
          </p:cNvSpPr>
          <p:nvPr/>
        </p:nvSpPr>
        <p:spPr bwMode="auto">
          <a:xfrm>
            <a:off x="6732588" y="0"/>
            <a:ext cx="360362" cy="260350"/>
          </a:xfrm>
          <a:prstGeom prst="parallelogram">
            <a:avLst>
              <a:gd name="adj" fmla="val 81101"/>
            </a:avLst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6948488" y="0"/>
            <a:ext cx="360362" cy="260350"/>
          </a:xfrm>
          <a:prstGeom prst="parallelogram">
            <a:avLst>
              <a:gd name="adj" fmla="val 81101"/>
            </a:avLst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5128" name="AutoShape 8"/>
          <p:cNvSpPr>
            <a:spLocks noChangeArrowheads="1"/>
          </p:cNvSpPr>
          <p:nvPr/>
        </p:nvSpPr>
        <p:spPr bwMode="auto">
          <a:xfrm>
            <a:off x="7164388" y="0"/>
            <a:ext cx="360362" cy="260350"/>
          </a:xfrm>
          <a:prstGeom prst="parallelogram">
            <a:avLst>
              <a:gd name="adj" fmla="val 81101"/>
            </a:avLst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5129" name="AutoShape 9"/>
          <p:cNvSpPr>
            <a:spLocks noChangeArrowheads="1"/>
          </p:cNvSpPr>
          <p:nvPr/>
        </p:nvSpPr>
        <p:spPr bwMode="auto">
          <a:xfrm>
            <a:off x="4643438" y="1700213"/>
            <a:ext cx="4105275" cy="719137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360">
            <a:solidFill>
              <a:srgbClr val="98B954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4"/>
              </a:srgbClr>
            </a:outerShdw>
          </a:effectLst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>
                <a:solidFill>
                  <a:srgbClr val="000099"/>
                </a:solidFill>
                <a:latin typeface="HG丸ｺﾞｼｯｸM-PRO" pitchFamily="48" charset="0"/>
              </a:rPr>
              <a:t>寄付金を使う活動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600" dirty="0">
                <a:solidFill>
                  <a:srgbClr val="000099"/>
                </a:solidFill>
                <a:latin typeface="HG丸ｺﾞｼｯｸM-PRO" pitchFamily="48" charset="0"/>
              </a:rPr>
              <a:t> </a:t>
            </a:r>
          </a:p>
        </p:txBody>
      </p:sp>
      <p:sp>
        <p:nvSpPr>
          <p:cNvPr id="5130" name="AutoShape 10"/>
          <p:cNvSpPr>
            <a:spLocks noChangeArrowheads="1"/>
          </p:cNvSpPr>
          <p:nvPr/>
        </p:nvSpPr>
        <p:spPr bwMode="auto">
          <a:xfrm>
            <a:off x="395288" y="2565401"/>
            <a:ext cx="3960812" cy="1943720"/>
          </a:xfrm>
          <a:prstGeom prst="roundRect">
            <a:avLst>
              <a:gd name="adj" fmla="val 6199"/>
            </a:avLst>
          </a:prstGeom>
          <a:solidFill>
            <a:srgbClr val="33CCFF"/>
          </a:solidFill>
          <a:ln w="3240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b="1" dirty="0">
                <a:solidFill>
                  <a:srgbClr val="FFFF00"/>
                </a:solidFill>
                <a:latin typeface="HG丸ｺﾞｼｯｸM-PRO" pitchFamily="48" charset="0"/>
              </a:rPr>
              <a:t>①年次寄付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b="1" dirty="0" smtClean="0">
                <a:solidFill>
                  <a:srgbClr val="FFFF00"/>
                </a:solidFill>
                <a:latin typeface="HG丸ｺﾞｼｯｸM-PRO" pitchFamily="48" charset="0"/>
              </a:rPr>
              <a:t>②</a:t>
            </a:r>
            <a:r>
              <a:rPr lang="en-US" sz="3600" b="1" dirty="0">
                <a:solidFill>
                  <a:srgbClr val="FFFF00"/>
                </a:solidFill>
                <a:latin typeface="HG丸ｺﾞｼｯｸM-PRO" pitchFamily="48" charset="0"/>
              </a:rPr>
              <a:t>恒久基金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b="1" dirty="0" smtClean="0">
                <a:solidFill>
                  <a:srgbClr val="FFFF00"/>
                </a:solidFill>
                <a:latin typeface="HG丸ｺﾞｼｯｸM-PRO" pitchFamily="48" charset="0"/>
              </a:rPr>
              <a:t>③</a:t>
            </a:r>
            <a:r>
              <a:rPr lang="en-US" sz="3600" b="1" dirty="0">
                <a:solidFill>
                  <a:srgbClr val="FFFF00"/>
                </a:solidFill>
                <a:latin typeface="HG丸ｺﾞｼｯｸM-PRO" pitchFamily="48" charset="0"/>
              </a:rPr>
              <a:t>使途指定寄付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b="1" dirty="0">
                <a:solidFill>
                  <a:srgbClr val="FFFF00"/>
                </a:solidFill>
                <a:latin typeface="HG丸ｺﾞｼｯｸM-PRO" pitchFamily="48" charset="0"/>
              </a:rPr>
              <a:t>　</a:t>
            </a:r>
            <a:endParaRPr lang="en-US" sz="2000" b="1" dirty="0">
              <a:solidFill>
                <a:srgbClr val="FF0000"/>
              </a:solidFill>
              <a:latin typeface="HG丸ｺﾞｼｯｸM-PRO" pitchFamily="48" charset="0"/>
            </a:endParaRPr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 rot="5400000">
            <a:off x="1801901" y="4905462"/>
            <a:ext cx="1080912" cy="576263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  <a:effectLst>
            <a:outerShdw dist="23040" dir="5400000" algn="ctr" rotWithShape="0">
              <a:srgbClr val="000000">
                <a:alpha val="35036"/>
              </a:srgbClr>
            </a:outerShdw>
          </a:effec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5132" name="AutoShape 12"/>
          <p:cNvSpPr>
            <a:spLocks noChangeArrowheads="1"/>
          </p:cNvSpPr>
          <p:nvPr/>
        </p:nvSpPr>
        <p:spPr bwMode="auto">
          <a:xfrm>
            <a:off x="4644008" y="2636912"/>
            <a:ext cx="4105275" cy="1872208"/>
          </a:xfrm>
          <a:prstGeom prst="roundRect">
            <a:avLst>
              <a:gd name="adj" fmla="val 5722"/>
            </a:avLst>
          </a:prstGeom>
          <a:solidFill>
            <a:srgbClr val="33CCFF"/>
          </a:solidFill>
          <a:ln w="3240">
            <a:solidFill>
              <a:srgbClr val="00FFFF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 sz="3600" b="1" dirty="0" smtClean="0">
                <a:solidFill>
                  <a:srgbClr val="FFFF00"/>
                </a:solidFill>
                <a:latin typeface="HG丸ｺﾞｼｯｸM-PRO" pitchFamily="48" charset="0"/>
              </a:rPr>
              <a:t>①地区補助金</a:t>
            </a:r>
            <a:endParaRPr lang="en-US" altLang="ja-JP" sz="3600" b="1" dirty="0" smtClean="0">
              <a:solidFill>
                <a:srgbClr val="FFFF00"/>
              </a:solidFill>
              <a:latin typeface="HG丸ｺﾞｼｯｸM-PRO" pitchFamily="48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 sz="3600" b="1" dirty="0" smtClean="0">
                <a:solidFill>
                  <a:srgbClr val="FFFF00"/>
                </a:solidFill>
                <a:latin typeface="HG丸ｺﾞｼｯｸM-PRO" pitchFamily="48" charset="0"/>
              </a:rPr>
              <a:t>②</a:t>
            </a:r>
            <a:r>
              <a:rPr lang="ja-JP" altLang="en-US" sz="3200" b="1" dirty="0" smtClean="0">
                <a:solidFill>
                  <a:srgbClr val="FFFF00"/>
                </a:solidFill>
                <a:latin typeface="HG丸ｺﾞｼｯｸM-PRO" pitchFamily="48" charset="0"/>
              </a:rPr>
              <a:t>グローバル補助金</a:t>
            </a:r>
            <a:endParaRPr lang="en-US" altLang="ja-JP" sz="3200" b="1" dirty="0" smtClean="0">
              <a:solidFill>
                <a:srgbClr val="FFFF00"/>
              </a:solidFill>
              <a:latin typeface="HG丸ｺﾞｼｯｸM-PRO" pitchFamily="48" charset="0"/>
            </a:endParaRPr>
          </a:p>
        </p:txBody>
      </p:sp>
      <p:sp>
        <p:nvSpPr>
          <p:cNvPr id="5133" name="AutoShape 13"/>
          <p:cNvSpPr>
            <a:spLocks noChangeArrowheads="1"/>
          </p:cNvSpPr>
          <p:nvPr/>
        </p:nvSpPr>
        <p:spPr bwMode="auto">
          <a:xfrm>
            <a:off x="5219700" y="5589588"/>
            <a:ext cx="2952750" cy="1081087"/>
          </a:xfrm>
          <a:prstGeom prst="roundRect">
            <a:avLst>
              <a:gd name="adj" fmla="val 16667"/>
            </a:avLst>
          </a:prstGeom>
          <a:solidFill>
            <a:srgbClr val="558ED5"/>
          </a:solidFill>
          <a:ln w="9360">
            <a:solidFill>
              <a:srgbClr val="4F81BD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 dirty="0">
                <a:solidFill>
                  <a:srgbClr val="FFFF00"/>
                </a:solidFill>
                <a:latin typeface="HG丸ｺﾞｼｯｸM-PRO" pitchFamily="48" charset="0"/>
              </a:rPr>
              <a:t>奉仕プロジェクト委員会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 dirty="0">
                <a:solidFill>
                  <a:srgbClr val="FFFF00"/>
                </a:solidFill>
                <a:latin typeface="HG丸ｺﾞｼｯｸM-PRO" pitchFamily="48" charset="0"/>
              </a:rPr>
              <a:t>社 会 奉 仕 委 員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000" b="1" dirty="0">
                <a:solidFill>
                  <a:srgbClr val="FFFF00"/>
                </a:solidFill>
                <a:latin typeface="HG丸ｺﾞｼｯｸM-PRO" pitchFamily="48" charset="0"/>
              </a:rPr>
              <a:t>国 際 奉 仕 委 員</a:t>
            </a:r>
          </a:p>
        </p:txBody>
      </p:sp>
      <p:sp>
        <p:nvSpPr>
          <p:cNvPr id="5134" name="AutoShape 14"/>
          <p:cNvSpPr>
            <a:spLocks noChangeArrowheads="1"/>
          </p:cNvSpPr>
          <p:nvPr/>
        </p:nvSpPr>
        <p:spPr bwMode="auto">
          <a:xfrm rot="5400000">
            <a:off x="6231024" y="4797512"/>
            <a:ext cx="865013" cy="576263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 w="9525">
            <a:noFill/>
            <a:round/>
            <a:headEnd/>
            <a:tailEnd/>
          </a:ln>
          <a:effectLst>
            <a:outerShdw dist="23040" dir="5400000" algn="ctr" rotWithShape="0">
              <a:srgbClr val="000000">
                <a:alpha val="35036"/>
              </a:srgbClr>
            </a:outerShdw>
          </a:effectLst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5135" name="Line 15"/>
          <p:cNvSpPr>
            <a:spLocks noChangeShapeType="1"/>
          </p:cNvSpPr>
          <p:nvPr/>
        </p:nvSpPr>
        <p:spPr bwMode="auto">
          <a:xfrm>
            <a:off x="2124075" y="1484313"/>
            <a:ext cx="4968875" cy="1587"/>
          </a:xfrm>
          <a:prstGeom prst="line">
            <a:avLst/>
          </a:prstGeom>
          <a:noFill/>
          <a:ln w="38160">
            <a:solidFill>
              <a:srgbClr val="1144AA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ja-JP" altLang="en-US" dirty="0"/>
          </a:p>
        </p:txBody>
      </p:sp>
      <p:sp>
        <p:nvSpPr>
          <p:cNvPr id="5136" name="Line 16"/>
          <p:cNvSpPr>
            <a:spLocks noChangeShapeType="1"/>
          </p:cNvSpPr>
          <p:nvPr/>
        </p:nvSpPr>
        <p:spPr bwMode="auto">
          <a:xfrm flipV="1">
            <a:off x="2124075" y="1482725"/>
            <a:ext cx="1588" cy="219075"/>
          </a:xfrm>
          <a:prstGeom prst="line">
            <a:avLst/>
          </a:prstGeom>
          <a:noFill/>
          <a:ln w="38160">
            <a:solidFill>
              <a:srgbClr val="1144AA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ja-JP" altLang="en-US" dirty="0"/>
          </a:p>
        </p:txBody>
      </p:sp>
      <p:sp>
        <p:nvSpPr>
          <p:cNvPr id="5137" name="Line 17"/>
          <p:cNvSpPr>
            <a:spLocks noChangeShapeType="1"/>
          </p:cNvSpPr>
          <p:nvPr/>
        </p:nvSpPr>
        <p:spPr bwMode="auto">
          <a:xfrm flipV="1">
            <a:off x="7092950" y="1482725"/>
            <a:ext cx="1588" cy="219075"/>
          </a:xfrm>
          <a:prstGeom prst="line">
            <a:avLst/>
          </a:prstGeom>
          <a:noFill/>
          <a:ln w="38160">
            <a:solidFill>
              <a:srgbClr val="1144AA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ja-JP" altLang="en-US" dirty="0"/>
          </a:p>
        </p:txBody>
      </p:sp>
      <p:sp>
        <p:nvSpPr>
          <p:cNvPr id="5138" name="Line 18"/>
          <p:cNvSpPr>
            <a:spLocks noChangeShapeType="1"/>
          </p:cNvSpPr>
          <p:nvPr/>
        </p:nvSpPr>
        <p:spPr bwMode="auto">
          <a:xfrm flipV="1">
            <a:off x="4500563" y="1195388"/>
            <a:ext cx="1587" cy="290512"/>
          </a:xfrm>
          <a:prstGeom prst="line">
            <a:avLst/>
          </a:prstGeom>
          <a:noFill/>
          <a:ln w="38160">
            <a:solidFill>
              <a:srgbClr val="1144AA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ja-JP" altLang="en-US" dirty="0"/>
          </a:p>
        </p:txBody>
      </p:sp>
      <p:sp>
        <p:nvSpPr>
          <p:cNvPr id="20" name="スライド番号プレースホルダ 19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3624A5B0-0F7D-45A2-8331-47478CFDA472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1144AA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0" y="188913"/>
            <a:ext cx="9144000" cy="71437"/>
          </a:xfrm>
          <a:prstGeom prst="rect">
            <a:avLst/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6732588" y="0"/>
            <a:ext cx="360362" cy="260350"/>
          </a:xfrm>
          <a:prstGeom prst="parallelogram">
            <a:avLst>
              <a:gd name="adj" fmla="val 81101"/>
            </a:avLst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6948488" y="0"/>
            <a:ext cx="360362" cy="260350"/>
          </a:xfrm>
          <a:prstGeom prst="parallelogram">
            <a:avLst>
              <a:gd name="adj" fmla="val 81101"/>
            </a:avLst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7164388" y="0"/>
            <a:ext cx="360362" cy="260350"/>
          </a:xfrm>
          <a:prstGeom prst="parallelogram">
            <a:avLst>
              <a:gd name="adj" fmla="val 81101"/>
            </a:avLst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0" name="AutoShape 1"/>
          <p:cNvSpPr>
            <a:spLocks noChangeArrowheads="1"/>
          </p:cNvSpPr>
          <p:nvPr/>
        </p:nvSpPr>
        <p:spPr bwMode="auto">
          <a:xfrm>
            <a:off x="323528" y="332656"/>
            <a:ext cx="8424863" cy="1079525"/>
          </a:xfrm>
          <a:prstGeom prst="roundRect">
            <a:avLst>
              <a:gd name="adj" fmla="val 16667"/>
            </a:avLst>
          </a:prstGeom>
          <a:solidFill>
            <a:srgbClr val="4DF9F5"/>
          </a:solidFill>
          <a:ln w="936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 sz="4400" b="1" dirty="0" smtClean="0">
                <a:solidFill>
                  <a:srgbClr val="000099"/>
                </a:solidFill>
                <a:latin typeface="HG丸ｺﾞｼｯｸM-PRO" pitchFamily="50" charset="-128"/>
                <a:ea typeface="HG丸ｺﾞｼｯｸM-PRO" pitchFamily="50" charset="-128"/>
              </a:rPr>
              <a:t>寄付を集める活動　</a:t>
            </a:r>
            <a:r>
              <a:rPr lang="ja-JP" altLang="en-US" sz="3200" b="1" dirty="0" smtClean="0">
                <a:solidFill>
                  <a:srgbClr val="000099"/>
                </a:solidFill>
                <a:latin typeface="HG丸ｺﾞｼｯｸM-PRO" pitchFamily="50" charset="-128"/>
                <a:ea typeface="HG丸ｺﾞｼｯｸM-PRO" pitchFamily="50" charset="-128"/>
              </a:rPr>
              <a:t>寄付の種類</a:t>
            </a:r>
            <a:endParaRPr lang="en-US" sz="3200" b="1" dirty="0">
              <a:solidFill>
                <a:srgbClr val="000099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 bwMode="auto">
          <a:xfrm>
            <a:off x="353911" y="1628800"/>
            <a:ext cx="6192688" cy="13681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accent1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ja-JP" altLang="en-US" dirty="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dirty="0" smtClean="0">
                <a:solidFill>
                  <a:schemeClr val="accent2">
                    <a:lumMod val="75000"/>
                  </a:schemeClr>
                </a:solidFill>
              </a:rPr>
              <a:t>　　　　　　　　　　　　　　　　　　　　</a:t>
            </a:r>
            <a:r>
              <a:rPr lang="en-US" altLang="ja-JP" sz="2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ja-JP" altLang="en-US" sz="2000" dirty="0" smtClean="0">
                <a:solidFill>
                  <a:schemeClr val="accent2">
                    <a:lumMod val="75000"/>
                  </a:schemeClr>
                </a:solidFill>
              </a:rPr>
              <a:t>年後に全額使われる</a:t>
            </a:r>
            <a:endParaRPr lang="en-US" altLang="ja-JP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marR="0" indent="0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　　　　　　　　　　　</a:t>
            </a:r>
            <a:r>
              <a:rPr lang="ja-JP" altLang="en-US" sz="2000" dirty="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2000" dirty="0" smtClean="0">
                <a:solidFill>
                  <a:schemeClr val="accent2">
                    <a:lumMod val="75000"/>
                  </a:schemeClr>
                </a:solidFill>
              </a:rPr>
              <a:t>　　　　　　　</a:t>
            </a:r>
            <a:r>
              <a:rPr lang="ja-JP" altLang="en-US" sz="2000" dirty="0" smtClean="0">
                <a:solidFill>
                  <a:srgbClr val="FF0000"/>
                </a:solidFill>
              </a:rPr>
              <a:t>ポール・ハリス　フェロー</a:t>
            </a:r>
            <a:r>
              <a:rPr lang="ja-JP" altLang="en-US" sz="1600" dirty="0" smtClean="0">
                <a:solidFill>
                  <a:schemeClr val="accent2">
                    <a:lumMod val="75000"/>
                  </a:schemeClr>
                </a:solidFill>
              </a:rPr>
              <a:t>　</a:t>
            </a:r>
            <a:endParaRPr lang="en-US" altLang="ja-JP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marR="0" indent="0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ja-JP" altLang="en-US" sz="1600" dirty="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ja-JP" altLang="en-US" sz="1600" dirty="0" smtClean="0">
                <a:solidFill>
                  <a:schemeClr val="accent2">
                    <a:lumMod val="75000"/>
                  </a:schemeClr>
                </a:solidFill>
              </a:rPr>
              <a:t>　　　　　　　　　　　　　　　　　　　　　　　</a:t>
            </a:r>
            <a:r>
              <a:rPr lang="ja-JP" altLang="en-US" sz="2000" dirty="0" smtClean="0">
                <a:solidFill>
                  <a:srgbClr val="FF0000"/>
                </a:solidFill>
              </a:rPr>
              <a:t>ﾏﾙﾁﾌﾟﾙ</a:t>
            </a:r>
            <a:endParaRPr lang="en-US" altLang="ja-JP" sz="2000" dirty="0" smtClean="0">
              <a:solidFill>
                <a:srgbClr val="FF0000"/>
              </a:solidFill>
            </a:endParaRPr>
          </a:p>
          <a:p>
            <a:pPr marL="0" marR="0" indent="0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ja-JP" altLang="en-US" sz="2000" dirty="0">
                <a:solidFill>
                  <a:srgbClr val="FF0000"/>
                </a:solidFill>
              </a:rPr>
              <a:t>　</a:t>
            </a:r>
            <a:r>
              <a:rPr lang="ja-JP" altLang="en-US" sz="2000" dirty="0" smtClean="0">
                <a:solidFill>
                  <a:srgbClr val="FF0000"/>
                </a:solidFill>
              </a:rPr>
              <a:t>　　　　　　　　　　　　　　　　　　　　ポールハリスフェロー　</a:t>
            </a:r>
            <a:r>
              <a:rPr lang="ja-JP" altLang="en-US" sz="1600" dirty="0" smtClean="0">
                <a:solidFill>
                  <a:schemeClr val="accent2">
                    <a:lumMod val="75000"/>
                  </a:schemeClr>
                </a:solidFill>
              </a:rPr>
              <a:t>　　　　　　　　　　　　　　　　　　　　　</a:t>
            </a:r>
            <a:endParaRPr lang="en-US" altLang="ja-JP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marR="0" indent="0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altLang="ja-JP" sz="1600" dirty="0" smtClean="0"/>
          </a:p>
          <a:p>
            <a:pPr marL="0" marR="0" indent="0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48" charset="-128"/>
            </a:endParaRPr>
          </a:p>
          <a:p>
            <a:pPr marL="0" marR="0" indent="0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4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48" charset="-128"/>
              </a:rPr>
              <a:t>　　　　　　　　　　　　　　</a:t>
            </a:r>
          </a:p>
        </p:txBody>
      </p:sp>
      <p:sp>
        <p:nvSpPr>
          <p:cNvPr id="13" name="角丸四角形 12"/>
          <p:cNvSpPr/>
          <p:nvPr/>
        </p:nvSpPr>
        <p:spPr bwMode="auto">
          <a:xfrm>
            <a:off x="371584" y="4130557"/>
            <a:ext cx="6157342" cy="88261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48" charset="-128"/>
              </a:rPr>
              <a:t>　　　　　　　　　　　　　　　　　　　　　　</a:t>
            </a: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charset="0"/>
                <a:ea typeface="ＭＳ Ｐゴシック" pitchFamily="48" charset="-128"/>
              </a:rPr>
              <a:t>使い道を決めて寄付</a:t>
            </a:r>
            <a:endParaRPr lang="en-US" altLang="ja-JP" dirty="0">
              <a:solidFill>
                <a:schemeClr val="accent2">
                  <a:lumMod val="75000"/>
                </a:schemeClr>
              </a:solidFill>
            </a:endParaRP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18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charset="0"/>
                <a:ea typeface="ＭＳ Ｐゴシック" pitchFamily="48" charset="-128"/>
              </a:rPr>
              <a:t>　　　　　　　　　　　　　　　　　　　　　　</a:t>
            </a:r>
            <a:r>
              <a:rPr kumimoji="0" lang="ja-JP" alt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48" charset="-128"/>
              </a:rPr>
              <a:t>ポリオ・プラス</a:t>
            </a:r>
          </a:p>
        </p:txBody>
      </p:sp>
      <p:sp>
        <p:nvSpPr>
          <p:cNvPr id="15" name="角丸四角形 14"/>
          <p:cNvSpPr/>
          <p:nvPr/>
        </p:nvSpPr>
        <p:spPr bwMode="auto">
          <a:xfrm>
            <a:off x="539086" y="1916832"/>
            <a:ext cx="2880320" cy="936104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4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HG丸ｺﾞｼｯｸM-PRO" pitchFamily="50" charset="-128"/>
                <a:ea typeface="HG丸ｺﾞｼｯｸM-PRO" pitchFamily="50" charset="-128"/>
              </a:rPr>
              <a:t>年次寄付</a:t>
            </a:r>
          </a:p>
        </p:txBody>
      </p:sp>
      <p:sp>
        <p:nvSpPr>
          <p:cNvPr id="16" name="角丸四角形 15"/>
          <p:cNvSpPr/>
          <p:nvPr/>
        </p:nvSpPr>
        <p:spPr bwMode="auto">
          <a:xfrm>
            <a:off x="387591" y="3064629"/>
            <a:ext cx="6192688" cy="95461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48" charset="-128"/>
              </a:rPr>
              <a:t>　　　　　　　　　　　　　　　　　　　　　</a:t>
            </a:r>
            <a:r>
              <a:rPr lang="ja-JP" altLang="en-US" dirty="0" smtClean="0">
                <a:solidFill>
                  <a:schemeClr val="accent2">
                    <a:lumMod val="75000"/>
                  </a:schemeClr>
                </a:solidFill>
              </a:rPr>
              <a:t>運用益のみ</a:t>
            </a:r>
            <a:r>
              <a:rPr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ja-JP" altLang="en-US" dirty="0" smtClean="0">
                <a:solidFill>
                  <a:schemeClr val="accent2">
                    <a:lumMod val="75000"/>
                  </a:schemeClr>
                </a:solidFill>
              </a:rPr>
              <a:t>年後に使用</a:t>
            </a:r>
            <a:endParaRPr lang="en-US" altLang="ja-JP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marR="0" indent="0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charset="0"/>
                <a:ea typeface="ＭＳ Ｐゴシック" pitchFamily="48" charset="-128"/>
              </a:rPr>
              <a:t>　　　　　　　　　　　　　　　　　　　　　</a:t>
            </a:r>
            <a:r>
              <a:rPr kumimoji="0" lang="ja-JP" alt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48" charset="-128"/>
              </a:rPr>
              <a:t>ベネファクター</a:t>
            </a: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charset="0"/>
                <a:ea typeface="ＭＳ Ｐゴシック" pitchFamily="48" charset="-128"/>
              </a:rPr>
              <a:t>　　　　　　　　　　　　　　　　　　　　　　　</a:t>
            </a:r>
          </a:p>
        </p:txBody>
      </p:sp>
      <p:sp>
        <p:nvSpPr>
          <p:cNvPr id="19" name="角丸四角形 18"/>
          <p:cNvSpPr/>
          <p:nvPr/>
        </p:nvSpPr>
        <p:spPr bwMode="auto">
          <a:xfrm>
            <a:off x="539086" y="3167719"/>
            <a:ext cx="2592288" cy="693329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4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HG丸ｺﾞｼｯｸM-PRO" pitchFamily="50" charset="-128"/>
                <a:ea typeface="HG丸ｺﾞｼｯｸM-PRO" pitchFamily="50" charset="-128"/>
              </a:rPr>
              <a:t>恒久基金</a:t>
            </a:r>
          </a:p>
        </p:txBody>
      </p:sp>
      <p:sp>
        <p:nvSpPr>
          <p:cNvPr id="20" name="角丸四角形 19"/>
          <p:cNvSpPr/>
          <p:nvPr/>
        </p:nvSpPr>
        <p:spPr bwMode="auto">
          <a:xfrm>
            <a:off x="478005" y="4223353"/>
            <a:ext cx="3168352" cy="648072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3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HG丸ｺﾞｼｯｸM-PRO" pitchFamily="50" charset="-128"/>
                <a:ea typeface="HG丸ｺﾞｼｯｸM-PRO" pitchFamily="50" charset="-128"/>
              </a:rPr>
              <a:t>使途指定寄付</a:t>
            </a:r>
          </a:p>
        </p:txBody>
      </p:sp>
      <p:sp>
        <p:nvSpPr>
          <p:cNvPr id="22" name="角丸四角形 21"/>
          <p:cNvSpPr/>
          <p:nvPr/>
        </p:nvSpPr>
        <p:spPr bwMode="auto">
          <a:xfrm>
            <a:off x="371583" y="5157192"/>
            <a:ext cx="8376807" cy="158417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ＤＦ平成丸ゴシック体W4" pitchFamily="49" charset="-128"/>
                <a:ea typeface="ＤＦ平成丸ゴシック体W4" pitchFamily="49" charset="-128"/>
              </a:rPr>
              <a:t>　年次寄付</a:t>
            </a:r>
            <a:r>
              <a:rPr kumimoji="0" lang="en-US" altLang="ja-JP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ＤＦ平成丸ゴシック体W4" pitchFamily="49" charset="-128"/>
                <a:ea typeface="ＤＦ平成丸ゴシック体W4" pitchFamily="49" charset="-128"/>
              </a:rPr>
              <a:t>+</a:t>
            </a:r>
            <a:r>
              <a:rPr kumimoji="0" lang="ja-JP" alt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ＤＦ平成丸ゴシック体W4" pitchFamily="49" charset="-128"/>
                <a:ea typeface="ＤＦ平成丸ゴシック体W4" pitchFamily="49" charset="-128"/>
              </a:rPr>
              <a:t>恒久基金</a:t>
            </a:r>
            <a:r>
              <a:rPr kumimoji="0" lang="en-US" altLang="ja-JP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ＤＦ平成丸ゴシック体W4" pitchFamily="49" charset="-128"/>
                <a:ea typeface="ＤＦ平成丸ゴシック体W4" pitchFamily="49" charset="-128"/>
              </a:rPr>
              <a:t>+</a:t>
            </a:r>
            <a:r>
              <a:rPr kumimoji="0" lang="ja-JP" alt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ＤＦ平成丸ゴシック体W4" pitchFamily="49" charset="-128"/>
                <a:ea typeface="ＤＦ平成丸ゴシック体W4" pitchFamily="49" charset="-128"/>
              </a:rPr>
              <a:t>使途指定寄付</a:t>
            </a:r>
            <a:endParaRPr kumimoji="0" lang="en-US" altLang="ja-JP" sz="32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ＤＦ平成丸ゴシック体W4" pitchFamily="49" charset="-128"/>
              <a:ea typeface="ＤＦ平成丸ゴシック体W4" pitchFamily="49" charset="-128"/>
            </a:endParaRP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ＤＦ平成丸ゴシック体W4" pitchFamily="49" charset="-128"/>
                <a:ea typeface="ＤＦ平成丸ゴシック体W4" pitchFamily="49" charset="-128"/>
              </a:rPr>
              <a:t>　</a:t>
            </a:r>
            <a:r>
              <a:rPr kumimoji="0" lang="ja-JP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ＤＦ平成丸ゴシック体W4" pitchFamily="49" charset="-128"/>
                <a:ea typeface="ＤＦ平成丸ゴシック体W4" pitchFamily="49" charset="-128"/>
              </a:rPr>
              <a:t>　　　</a:t>
            </a:r>
            <a:r>
              <a:rPr lang="ja-JP" altLang="en-US" sz="3200" dirty="0">
                <a:solidFill>
                  <a:srgbClr val="FF0000"/>
                </a:solidFill>
                <a:latin typeface="ＤＦ平成丸ゴシック体W4" pitchFamily="49" charset="-128"/>
                <a:ea typeface="ＤＦ平成丸ゴシック体W4" pitchFamily="49" charset="-128"/>
              </a:rPr>
              <a:t>合計</a:t>
            </a:r>
            <a:r>
              <a:rPr kumimoji="0" lang="ja-JP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ＤＦ平成丸ゴシック体W4" pitchFamily="49" charset="-128"/>
                <a:ea typeface="ＤＦ平成丸ゴシック体W4" pitchFamily="49" charset="-128"/>
              </a:rPr>
              <a:t>：</a:t>
            </a:r>
            <a:r>
              <a:rPr kumimoji="0" lang="en-US" altLang="ja-JP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ＤＦ平成丸ゴシック体W4" pitchFamily="49" charset="-128"/>
                <a:ea typeface="ＤＦ平成丸ゴシック体W4" pitchFamily="49" charset="-128"/>
              </a:rPr>
              <a:t>100</a:t>
            </a:r>
            <a:r>
              <a:rPr kumimoji="0" lang="ja-JP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ＤＦ平成丸ゴシック体W4" pitchFamily="49" charset="-128"/>
                <a:ea typeface="ＤＦ平成丸ゴシック体W4" pitchFamily="49" charset="-128"/>
              </a:rPr>
              <a:t>万円以上の寄付者</a:t>
            </a:r>
            <a:endParaRPr kumimoji="0" lang="en-US" altLang="ja-JP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ＤＦ平成丸ゴシック体W4" pitchFamily="49" charset="-128"/>
              <a:ea typeface="ＤＦ平成丸ゴシック体W4" pitchFamily="49" charset="-128"/>
            </a:endParaRP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ja-JP" altLang="en-US" sz="3200" dirty="0">
                <a:solidFill>
                  <a:srgbClr val="FF0000"/>
                </a:solidFill>
                <a:latin typeface="ＤＦ平成丸ゴシック体W4" pitchFamily="49" charset="-128"/>
                <a:ea typeface="ＤＦ平成丸ゴシック体W4" pitchFamily="49" charset="-128"/>
              </a:rPr>
              <a:t>　</a:t>
            </a:r>
            <a:r>
              <a:rPr lang="ja-JP" altLang="en-US" sz="3200" dirty="0" smtClean="0">
                <a:solidFill>
                  <a:srgbClr val="FF0000"/>
                </a:solidFill>
                <a:latin typeface="ＤＦ平成丸ゴシック体W4" pitchFamily="49" charset="-128"/>
                <a:ea typeface="ＤＦ平成丸ゴシック体W4" pitchFamily="49" charset="-128"/>
              </a:rPr>
              <a:t>　　　　</a:t>
            </a:r>
            <a:r>
              <a:rPr kumimoji="0" lang="ja-JP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ＤＦ平成丸ゴシック体W4" pitchFamily="49" charset="-128"/>
                <a:ea typeface="ＤＦ平成丸ゴシック体W4" pitchFamily="49" charset="-128"/>
              </a:rPr>
              <a:t>大口寄付者（</a:t>
            </a:r>
            <a:r>
              <a: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ＤＦ平成丸ゴシック体W4" pitchFamily="49" charset="-128"/>
                <a:ea typeface="ＤＦ平成丸ゴシック体W4" pitchFamily="49" charset="-128"/>
              </a:rPr>
              <a:t>メジャードナー）</a:t>
            </a:r>
          </a:p>
        </p:txBody>
      </p:sp>
      <p:sp>
        <p:nvSpPr>
          <p:cNvPr id="17" name="スライド番号プレースホルダ 16"/>
          <p:cNvSpPr>
            <a:spLocks noGrp="1"/>
          </p:cNvSpPr>
          <p:nvPr>
            <p:ph type="sldNum" idx="11"/>
          </p:nvPr>
        </p:nvSpPr>
        <p:spPr>
          <a:xfrm>
            <a:off x="6553200" y="5997792"/>
            <a:ext cx="2132013" cy="722096"/>
          </a:xfrm>
        </p:spPr>
        <p:txBody>
          <a:bodyPr/>
          <a:lstStyle/>
          <a:p>
            <a:fld id="{3624A5B0-0F7D-45A2-8331-47478CFDA472}" type="slidenum">
              <a:rPr lang="en-US" sz="2000" smtClean="0"/>
              <a:pPr/>
              <a:t>5</a:t>
            </a:fld>
            <a:endParaRPr lang="en-US" sz="20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 flipV="1">
            <a:off x="0" y="-3"/>
            <a:ext cx="9144000" cy="45719"/>
          </a:xfrm>
          <a:prstGeom prst="rect">
            <a:avLst/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-171399"/>
            <a:ext cx="9144000" cy="171400"/>
          </a:xfrm>
          <a:prstGeom prst="rect">
            <a:avLst/>
          </a:prstGeom>
          <a:solidFill>
            <a:srgbClr val="1144AA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45719"/>
          </a:xfrm>
          <a:prstGeom prst="rect">
            <a:avLst/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3624A5B0-0F7D-45A2-8331-47478CFDA47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角丸四角形 1"/>
          <p:cNvSpPr/>
          <p:nvPr/>
        </p:nvSpPr>
        <p:spPr bwMode="auto">
          <a:xfrm>
            <a:off x="1214791" y="188640"/>
            <a:ext cx="6696744" cy="792088"/>
          </a:xfrm>
          <a:prstGeom prst="roundRect">
            <a:avLst/>
          </a:prstGeom>
          <a:solidFill>
            <a:srgbClr val="4DF9F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44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kumimoji="0" lang="ja-JP" altLang="en-US" sz="4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世界の寄付状況</a:t>
            </a:r>
          </a:p>
        </p:txBody>
      </p:sp>
      <p:sp>
        <p:nvSpPr>
          <p:cNvPr id="6" name="正方形/長方形 5"/>
          <p:cNvSpPr/>
          <p:nvPr/>
        </p:nvSpPr>
        <p:spPr bwMode="auto">
          <a:xfrm>
            <a:off x="251520" y="1412776"/>
            <a:ext cx="8352928" cy="5112568"/>
          </a:xfrm>
          <a:prstGeom prst="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R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r>
              <a: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年次寄付：</a:t>
            </a:r>
            <a:r>
              <a: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kumimoji="0" lang="en-US" altLang="ja-JP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0" lang="ja-JP" alt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億１，５００万ドル</a:t>
            </a:r>
            <a:r>
              <a:rPr lang="ja-JP" altLang="en-US" sz="24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24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2012-13</a:t>
            </a:r>
            <a:r>
              <a:rPr lang="ja-JP" altLang="en-US" sz="24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年度）</a:t>
            </a:r>
            <a:endParaRPr lang="en-US" altLang="ja-JP" sz="2400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R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r>
              <a:rPr lang="ja-JP" altLang="en-US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</a:t>
            </a:r>
            <a:r>
              <a:rPr lang="en-US" altLang="ja-JP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人当たり</a:t>
            </a:r>
            <a:endParaRPr lang="en-US" altLang="ja-JP" sz="2000" dirty="0" smtClean="0">
              <a:solidFill>
                <a:schemeClr val="accent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R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r>
              <a:rPr lang="ja-JP" altLang="en-US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台湾</a:t>
            </a:r>
            <a:r>
              <a:rPr lang="en-US" altLang="ja-JP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205</a:t>
            </a:r>
            <a:r>
              <a:rPr lang="ja-JP" altLang="en-US" sz="2000" dirty="0" err="1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カナダ</a:t>
            </a:r>
            <a:r>
              <a:rPr lang="en-US" altLang="ja-JP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170</a:t>
            </a:r>
            <a:r>
              <a:rPr lang="ja-JP" altLang="en-US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韓国</a:t>
            </a:r>
            <a:r>
              <a:rPr lang="en-US" altLang="ja-JP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168</a:t>
            </a:r>
          </a:p>
          <a:p>
            <a:pPr marR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r>
              <a:rPr lang="ja-JP" altLang="en-US" sz="2000" dirty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日本</a:t>
            </a:r>
            <a:r>
              <a:rPr lang="en-US" altLang="ja-JP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137</a:t>
            </a:r>
            <a:r>
              <a:rPr lang="ja-JP" altLang="en-US" sz="2000" dirty="0" err="1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オーストラリア</a:t>
            </a:r>
            <a:r>
              <a:rPr lang="en-US" altLang="ja-JP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122</a:t>
            </a:r>
          </a:p>
          <a:p>
            <a:pPr marR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r>
              <a:rPr lang="ja-JP" altLang="en-US" sz="2000" dirty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米国</a:t>
            </a:r>
            <a:r>
              <a:rPr lang="en-US" altLang="ja-JP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116</a:t>
            </a:r>
            <a:r>
              <a:rPr lang="ja-JP" altLang="en-US" sz="2000" dirty="0" err="1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ドイツ</a:t>
            </a:r>
            <a:r>
              <a:rPr lang="en-US" altLang="ja-JP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79</a:t>
            </a:r>
            <a:r>
              <a:rPr lang="ja-JP" altLang="en-US" sz="2000" dirty="0" err="1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ja-JP" altLang="en-US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イタリア</a:t>
            </a:r>
            <a:r>
              <a:rPr lang="en-US" altLang="ja-JP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76</a:t>
            </a:r>
          </a:p>
          <a:p>
            <a:pPr marR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r>
              <a:rPr lang="ja-JP" altLang="en-US" sz="24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 smtClean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恒久基金：</a:t>
            </a:r>
            <a:r>
              <a:rPr lang="ja-JP" altLang="en-US" sz="24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en-US" altLang="ja-JP" sz="24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2000</a:t>
            </a:r>
            <a:r>
              <a:rPr lang="ja-JP" altLang="en-US" sz="24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万ドル（</a:t>
            </a:r>
            <a:r>
              <a:rPr lang="en-US" altLang="ja-JP" sz="24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2012-13</a:t>
            </a:r>
            <a:r>
              <a:rPr lang="ja-JP" altLang="en-US" sz="24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</a:t>
            </a:r>
            <a:r>
              <a:rPr lang="ja-JP" altLang="en-US" sz="24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2400" dirty="0" smtClean="0">
              <a:solidFill>
                <a:schemeClr val="accent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R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r>
              <a:rPr lang="ja-JP" altLang="en-US" sz="2000" dirty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</a:t>
            </a:r>
            <a:r>
              <a:rPr lang="en-US" altLang="ja-JP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1800</a:t>
            </a:r>
            <a:r>
              <a:rPr lang="ja-JP" altLang="en-US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万ドル</a:t>
            </a:r>
            <a:r>
              <a:rPr lang="ja-JP" altLang="en-US" sz="2000" dirty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</a:t>
            </a:r>
            <a:r>
              <a:rPr lang="en-US" altLang="ja-JP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2011-12</a:t>
            </a:r>
            <a:r>
              <a:rPr lang="ja-JP" altLang="en-US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年度）</a:t>
            </a:r>
            <a:endParaRPr lang="en-US" altLang="ja-JP" sz="2000" dirty="0" smtClean="0">
              <a:solidFill>
                <a:schemeClr val="accent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R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r>
              <a:rPr lang="ja-JP" altLang="en-US" sz="2000" dirty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</a:t>
            </a:r>
            <a:r>
              <a:rPr lang="en-US" altLang="ja-JP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1600</a:t>
            </a:r>
            <a:r>
              <a:rPr lang="ja-JP" altLang="en-US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万ドル</a:t>
            </a:r>
            <a:r>
              <a:rPr lang="en-US" altLang="ja-JP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{2010-11</a:t>
            </a:r>
            <a:r>
              <a:rPr lang="ja-JP" altLang="en-US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年度）　</a:t>
            </a:r>
            <a:endParaRPr lang="en-US" altLang="ja-JP" sz="2000" dirty="0" smtClean="0">
              <a:solidFill>
                <a:schemeClr val="accent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R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r>
              <a:rPr lang="ja-JP" altLang="en-US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400" dirty="0" smtClean="0">
                <a:solidFill>
                  <a:schemeClr val="accent2">
                    <a:lumMod val="7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使途指定寄付</a:t>
            </a:r>
            <a:r>
              <a:rPr lang="ja-JP" altLang="en-US" sz="24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：ポリオプラス</a:t>
            </a:r>
            <a:endParaRPr lang="en-US" altLang="ja-JP" sz="2400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R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r>
              <a:rPr lang="ja-JP" altLang="en-US" sz="2000" dirty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ロータリアン　</a:t>
            </a:r>
            <a:r>
              <a:rPr lang="en-US" altLang="ja-JP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2,400</a:t>
            </a:r>
            <a:r>
              <a:rPr lang="ja-JP" altLang="en-US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万ドル</a:t>
            </a:r>
            <a:endParaRPr lang="en-US" altLang="ja-JP" sz="2000" dirty="0" smtClean="0">
              <a:solidFill>
                <a:schemeClr val="accent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R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r>
              <a:rPr lang="ja-JP" altLang="en-US" sz="2000" dirty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ビルゲイツ　　</a:t>
            </a:r>
            <a:r>
              <a:rPr lang="en-US" altLang="ja-JP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7,000</a:t>
            </a:r>
            <a:r>
              <a:rPr lang="ja-JP" altLang="en-US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万ドル</a:t>
            </a:r>
            <a:endParaRPr lang="en-US" altLang="ja-JP" sz="2000" dirty="0">
              <a:solidFill>
                <a:schemeClr val="accent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R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r>
              <a:rPr lang="ja-JP" altLang="en-US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800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合計寄付額とプログラム支出額</a:t>
            </a:r>
            <a:endParaRPr lang="en-US" altLang="ja-JP" sz="2800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R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r>
              <a:rPr lang="ja-JP" altLang="en-US" sz="2000" dirty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米国　</a:t>
            </a:r>
            <a:r>
              <a:rPr lang="en-US" altLang="ja-JP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70,601</a:t>
            </a:r>
            <a:r>
              <a:rPr lang="ja-JP" altLang="en-US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北米　　　　　　</a:t>
            </a:r>
            <a:r>
              <a:rPr lang="en-US" altLang="ja-JP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19,299</a:t>
            </a:r>
            <a:r>
              <a:rPr lang="ja-JP" altLang="en-US" sz="2000" dirty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en-US" altLang="ja-JP" sz="2000" dirty="0" smtClean="0">
              <a:solidFill>
                <a:schemeClr val="accent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R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r>
              <a:rPr lang="ja-JP" altLang="en-US" sz="2000" dirty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日本　</a:t>
            </a:r>
            <a:r>
              <a:rPr lang="en-US" altLang="ja-JP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15,815</a:t>
            </a:r>
            <a:r>
              <a:rPr lang="ja-JP" altLang="en-US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東アジア　　　　</a:t>
            </a:r>
            <a:r>
              <a:rPr lang="en-US" altLang="ja-JP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21,115</a:t>
            </a:r>
          </a:p>
          <a:p>
            <a:pPr marR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</a:pPr>
            <a:r>
              <a:rPr lang="ja-JP" altLang="en-US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インド</a:t>
            </a:r>
            <a:r>
              <a:rPr lang="en-US" altLang="ja-JP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11,602</a:t>
            </a:r>
            <a:r>
              <a:rPr lang="ja-JP" altLang="en-US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南アジア　　　　</a:t>
            </a:r>
            <a:r>
              <a:rPr lang="en-US" altLang="ja-JP" sz="2000" dirty="0" smtClean="0">
                <a:solidFill>
                  <a:schemeClr val="accent2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50,340</a:t>
            </a:r>
            <a:endParaRPr lang="en-US" altLang="ja-JP" sz="2000" dirty="0">
              <a:solidFill>
                <a:schemeClr val="accent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1144AA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3624A5B0-0F7D-45A2-8331-47478CFDA47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" name="角丸四角形 1"/>
          <p:cNvSpPr/>
          <p:nvPr/>
        </p:nvSpPr>
        <p:spPr bwMode="auto">
          <a:xfrm>
            <a:off x="1475656" y="260350"/>
            <a:ext cx="6624736" cy="936104"/>
          </a:xfrm>
          <a:prstGeom prst="roundRect">
            <a:avLst/>
          </a:prstGeom>
          <a:solidFill>
            <a:srgbClr val="4DF9F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4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0" lang="ja-JP" altLang="en-US" sz="48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日本の寄付実績</a:t>
            </a:r>
            <a:r>
              <a:rPr kumimoji="0" lang="ja-JP" altLang="en-US" sz="1400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0" lang="en-US" altLang="ja-JP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</a:t>
            </a:r>
            <a:r>
              <a:rPr kumimoji="0" lang="ja-JP" altLang="en-US" b="0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月末現在</a:t>
            </a:r>
            <a:endParaRPr kumimoji="0" lang="en-US" altLang="ja-JP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altLang="ja-JP" dirty="0">
              <a:solidFill>
                <a:schemeClr val="accent2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altLang="ja-JP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398241"/>
              </p:ext>
            </p:extLst>
          </p:nvPr>
        </p:nvGraphicFramePr>
        <p:xfrm>
          <a:off x="179512" y="1556792"/>
          <a:ext cx="8784976" cy="5168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4136"/>
                <a:gridCol w="2088232"/>
                <a:gridCol w="1368152"/>
                <a:gridCol w="1440160"/>
                <a:gridCol w="936104"/>
                <a:gridCol w="1080120"/>
                <a:gridCol w="648072"/>
              </a:tblGrid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</a:rPr>
                        <a:t>　</a:t>
                      </a:r>
                      <a:endParaRPr lang="ja-JP" altLang="en-US" sz="2000" b="1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</a:rPr>
                        <a:t>　</a:t>
                      </a:r>
                      <a:r>
                        <a:rPr lang="ja-JP" altLang="en-US" sz="2000" u="none" strike="noStrike" dirty="0" smtClean="0">
                          <a:effectLst/>
                        </a:rPr>
                        <a:t>　　　　　　　　　　　</a:t>
                      </a:r>
                      <a:endParaRPr lang="ja-JP" altLang="en-US" sz="2000" b="1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</a:rPr>
                        <a:t>総額</a:t>
                      </a:r>
                      <a:endParaRPr lang="ja-JP" altLang="en-US" sz="2000" b="1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u="none" strike="noStrike" dirty="0">
                          <a:effectLst/>
                        </a:rPr>
                        <a:t>1</a:t>
                      </a:r>
                      <a:r>
                        <a:rPr lang="ja-JP" altLang="en-US" sz="2000" u="none" strike="noStrike" dirty="0">
                          <a:effectLst/>
                        </a:rPr>
                        <a:t>人当</a:t>
                      </a:r>
                      <a:endParaRPr lang="ja-JP" altLang="en-US" sz="2000" b="1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</a:rPr>
                        <a:t>　</a:t>
                      </a:r>
                      <a:endParaRPr lang="ja-JP" altLang="en-US" sz="2000" b="1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 smtClean="0">
                          <a:effectLst/>
                        </a:rPr>
                        <a:t>　伸び率</a:t>
                      </a:r>
                      <a:endParaRPr lang="ja-JP" altLang="en-US" sz="2000" b="1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000" b="1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</a:tr>
              <a:tr h="2898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</a:rPr>
                        <a:t>年次寄付</a:t>
                      </a:r>
                      <a:endParaRPr lang="ja-JP" altLang="en-US" sz="2000" b="1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</a:rPr>
                        <a:t>世界</a:t>
                      </a:r>
                      <a:endParaRPr lang="ja-JP" altLang="en-US" sz="2000" b="1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118,431,220</a:t>
                      </a:r>
                      <a:endParaRPr lang="en-US" altLang="ja-JP" sz="2000" b="0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100.28</a:t>
                      </a:r>
                      <a:endParaRPr lang="en-US" altLang="ja-JP" sz="2000" b="0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</a:rPr>
                        <a:t>　</a:t>
                      </a:r>
                      <a:endParaRPr lang="ja-JP" altLang="en-US" sz="2000" b="0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102.43</a:t>
                      </a:r>
                      <a:endParaRPr lang="en-US" altLang="ja-JP" sz="2000" b="0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</a:rPr>
                        <a:t>　</a:t>
                      </a:r>
                      <a:endParaRPr lang="ja-JP" altLang="en-US" sz="2000" b="0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</a:tr>
              <a:tr h="31942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</a:rPr>
                        <a:t>　</a:t>
                      </a:r>
                      <a:endParaRPr lang="ja-JP" altLang="en-US" sz="2000" b="1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</a:rPr>
                        <a:t>全国</a:t>
                      </a:r>
                      <a:endParaRPr lang="ja-JP" altLang="en-US" sz="2000" b="1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11,547,339</a:t>
                      </a:r>
                      <a:endParaRPr lang="en-US" altLang="ja-JP" sz="2000" b="0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133.57</a:t>
                      </a:r>
                      <a:endParaRPr lang="en-US" altLang="ja-JP" sz="2000" b="0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</a:rPr>
                        <a:t>　</a:t>
                      </a:r>
                      <a:endParaRPr lang="ja-JP" altLang="en-US" sz="2000" b="0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96.93</a:t>
                      </a:r>
                      <a:endParaRPr lang="en-US" altLang="ja-JP" sz="2000" b="0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</a:rPr>
                        <a:t>　</a:t>
                      </a:r>
                      <a:endParaRPr lang="ja-JP" altLang="en-US" sz="2000" b="0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2840</a:t>
                      </a:r>
                      <a:r>
                        <a:rPr lang="ja-JP" alt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地区</a:t>
                      </a:r>
                      <a:endParaRPr lang="ja-JP" alt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310,364</a:t>
                      </a:r>
                      <a:endParaRPr lang="en-US" altLang="ja-JP" sz="20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solidFill>
                            <a:srgbClr val="FF0000"/>
                          </a:solidFill>
                          <a:effectLst/>
                        </a:rPr>
                        <a:t>165.53</a:t>
                      </a:r>
                      <a:endParaRPr lang="en-US" altLang="ja-JP" sz="2000" b="0" i="0" u="none" strike="noStrike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r>
                        <a:rPr lang="en-US" altLang="ja-JP" sz="2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r>
                        <a:rPr lang="ja-JP" alt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位</a:t>
                      </a:r>
                      <a:endParaRPr lang="ja-JP" alt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solidFill>
                            <a:srgbClr val="FF0000"/>
                          </a:solidFill>
                          <a:effectLst/>
                        </a:rPr>
                        <a:t>116.21</a:t>
                      </a:r>
                      <a:endParaRPr lang="en-US" altLang="ja-JP" sz="2000" b="0" i="0" u="none" strike="noStrike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ja-JP" alt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位</a:t>
                      </a:r>
                      <a:endParaRPr lang="ja-JP" alt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</a:tr>
              <a:tr h="48943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</a:rPr>
                        <a:t>　</a:t>
                      </a:r>
                      <a:endParaRPr lang="ja-JP" altLang="en-US" sz="2000" b="1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2000" u="none" strike="noStrike" dirty="0">
                          <a:effectLst/>
                        </a:rPr>
                        <a:t>2650</a:t>
                      </a:r>
                      <a:r>
                        <a:rPr lang="zh-CN" altLang="en-US" sz="2000" u="none" strike="noStrike" dirty="0" smtClean="0">
                          <a:effectLst/>
                        </a:rPr>
                        <a:t>地区福滋</a:t>
                      </a:r>
                      <a:r>
                        <a:rPr lang="ja-JP" altLang="en-US" sz="2000" u="none" strike="noStrike" dirty="0" smtClean="0">
                          <a:effectLst/>
                        </a:rPr>
                        <a:t>京</a:t>
                      </a:r>
                      <a:r>
                        <a:rPr lang="zh-CN" altLang="en-US" sz="2000" u="none" strike="noStrike" dirty="0" smtClean="0">
                          <a:effectLst/>
                        </a:rPr>
                        <a:t>奈</a:t>
                      </a:r>
                      <a:endParaRPr lang="zh-CN" altLang="en-US" sz="2000" b="1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855,843</a:t>
                      </a:r>
                      <a:endParaRPr lang="en-US" altLang="ja-JP" sz="2000" b="0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192.50</a:t>
                      </a:r>
                      <a:endParaRPr lang="en-US" altLang="ja-JP" sz="2000" b="0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 smtClean="0">
                          <a:effectLst/>
                        </a:rPr>
                        <a:t>　</a:t>
                      </a:r>
                      <a:r>
                        <a:rPr lang="en-US" altLang="ja-JP" sz="2000" u="none" strike="noStrike" dirty="0" smtClean="0">
                          <a:effectLst/>
                        </a:rPr>
                        <a:t>2</a:t>
                      </a:r>
                      <a:r>
                        <a:rPr lang="ja-JP" altLang="en-US" sz="2000" u="none" strike="noStrike" dirty="0">
                          <a:effectLst/>
                        </a:rPr>
                        <a:t>位</a:t>
                      </a:r>
                      <a:endParaRPr lang="ja-JP" altLang="en-US" sz="2000" b="0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97.34</a:t>
                      </a:r>
                      <a:endParaRPr lang="en-US" altLang="ja-JP" sz="2000" b="0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</a:rPr>
                        <a:t>　</a:t>
                      </a:r>
                      <a:endParaRPr lang="ja-JP" altLang="en-US" sz="2000" b="0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</a:tr>
              <a:tr h="27900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</a:rPr>
                        <a:t>　</a:t>
                      </a:r>
                      <a:endParaRPr lang="ja-JP" altLang="en-US" sz="2000" b="1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u="none" strike="noStrike">
                          <a:effectLst/>
                        </a:rPr>
                        <a:t>2770</a:t>
                      </a:r>
                      <a:r>
                        <a:rPr lang="ja-JP" altLang="en-US" sz="2000" u="none" strike="noStrike">
                          <a:effectLst/>
                        </a:rPr>
                        <a:t>地区埼南東</a:t>
                      </a:r>
                      <a:endParaRPr lang="ja-JP" altLang="en-US" sz="2000" b="1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516,124</a:t>
                      </a:r>
                      <a:endParaRPr lang="en-US" altLang="ja-JP" sz="2000" b="0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203.92</a:t>
                      </a:r>
                      <a:endParaRPr lang="en-US" altLang="ja-JP" sz="2000" b="0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 smtClean="0">
                          <a:effectLst/>
                        </a:rPr>
                        <a:t>　</a:t>
                      </a:r>
                      <a:r>
                        <a:rPr lang="en-US" altLang="ja-JP" sz="2000" u="none" strike="noStrike" dirty="0" smtClean="0">
                          <a:effectLst/>
                        </a:rPr>
                        <a:t>1</a:t>
                      </a:r>
                      <a:r>
                        <a:rPr lang="ja-JP" altLang="en-US" sz="2000" u="none" strike="noStrike" dirty="0">
                          <a:effectLst/>
                        </a:rPr>
                        <a:t>位</a:t>
                      </a:r>
                      <a:endParaRPr lang="ja-JP" altLang="en-US" sz="2000" b="0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96.26</a:t>
                      </a:r>
                      <a:endParaRPr lang="en-US" altLang="ja-JP" sz="2000" b="0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</a:rPr>
                        <a:t>　</a:t>
                      </a:r>
                      <a:endParaRPr lang="ja-JP" altLang="en-US" sz="2000" b="0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</a:tr>
              <a:tr h="37075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</a:rPr>
                        <a:t>恒久基金</a:t>
                      </a:r>
                      <a:endParaRPr lang="ja-JP" altLang="en-US" sz="2000" b="1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</a:rPr>
                        <a:t>世界</a:t>
                      </a:r>
                      <a:endParaRPr lang="ja-JP" altLang="en-US" sz="2000" b="1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25,219,753</a:t>
                      </a:r>
                      <a:endParaRPr lang="en-US" altLang="ja-JP" sz="2000" b="0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21.30</a:t>
                      </a:r>
                      <a:endParaRPr lang="en-US" altLang="ja-JP" sz="2000" b="0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</a:rPr>
                        <a:t>　</a:t>
                      </a:r>
                      <a:endParaRPr lang="ja-JP" altLang="en-US" sz="2000" b="0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</a:rPr>
                        <a:t>　</a:t>
                      </a:r>
                      <a:endParaRPr lang="ja-JP" altLang="en-US" sz="2000" b="0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</a:rPr>
                        <a:t>　</a:t>
                      </a:r>
                      <a:endParaRPr lang="ja-JP" altLang="en-US" sz="2000" b="0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</a:tr>
              <a:tr h="2492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</a:rPr>
                        <a:t>　</a:t>
                      </a:r>
                      <a:endParaRPr lang="ja-JP" altLang="en-US" sz="2000" b="1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</a:rPr>
                        <a:t>全国</a:t>
                      </a:r>
                      <a:endParaRPr lang="ja-JP" altLang="en-US" sz="2000" b="1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2,152,356</a:t>
                      </a:r>
                      <a:endParaRPr lang="en-US" altLang="ja-JP" sz="2000" b="0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24.90</a:t>
                      </a:r>
                      <a:endParaRPr lang="en-US" altLang="ja-JP" sz="2000" b="0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</a:rPr>
                        <a:t>　</a:t>
                      </a:r>
                      <a:endParaRPr lang="ja-JP" altLang="en-US" sz="2000" b="0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</a:rPr>
                        <a:t>　</a:t>
                      </a:r>
                      <a:endParaRPr lang="ja-JP" altLang="en-US" sz="2000" b="0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</a:rPr>
                        <a:t>　</a:t>
                      </a:r>
                      <a:endParaRPr lang="ja-JP" altLang="en-US" sz="2000" b="0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</a:tr>
              <a:tr h="2492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2840</a:t>
                      </a:r>
                      <a:r>
                        <a:rPr lang="ja-JP" alt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地区</a:t>
                      </a:r>
                      <a:endParaRPr lang="ja-JP" alt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13,945</a:t>
                      </a:r>
                      <a:endParaRPr lang="en-US" altLang="ja-JP" sz="20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7.43</a:t>
                      </a:r>
                      <a:endParaRPr lang="en-US" altLang="ja-JP" sz="20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r>
                        <a:rPr lang="en-US" altLang="ja-JP" sz="20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19</a:t>
                      </a:r>
                      <a:r>
                        <a:rPr lang="ja-JP" alt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位</a:t>
                      </a:r>
                      <a:endParaRPr lang="ja-JP" alt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38.92</a:t>
                      </a:r>
                      <a:endParaRPr lang="en-US" altLang="ja-JP" sz="20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</a:tr>
              <a:tr h="2492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</a:rPr>
                        <a:t>　</a:t>
                      </a:r>
                      <a:endParaRPr lang="ja-JP" altLang="en-US" sz="2000" b="1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u="none" strike="noStrike">
                          <a:effectLst/>
                        </a:rPr>
                        <a:t>2750</a:t>
                      </a:r>
                      <a:r>
                        <a:rPr lang="ja-JP" altLang="en-US" sz="2000" u="none" strike="noStrike">
                          <a:effectLst/>
                        </a:rPr>
                        <a:t>地区東京グ</a:t>
                      </a:r>
                      <a:endParaRPr lang="ja-JP" altLang="en-US" sz="2000" b="1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369,396</a:t>
                      </a:r>
                      <a:endParaRPr lang="en-US" altLang="ja-JP" sz="2000" b="0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145.95</a:t>
                      </a:r>
                      <a:endParaRPr lang="en-US" altLang="ja-JP" sz="2000" b="0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 smtClean="0">
                          <a:effectLst/>
                        </a:rPr>
                        <a:t>　</a:t>
                      </a:r>
                      <a:r>
                        <a:rPr lang="en-US" altLang="ja-JP" sz="2000" u="none" strike="noStrike" dirty="0" smtClean="0">
                          <a:effectLst/>
                        </a:rPr>
                        <a:t>1</a:t>
                      </a:r>
                      <a:r>
                        <a:rPr lang="ja-JP" altLang="en-US" sz="2000" u="none" strike="noStrike" dirty="0">
                          <a:effectLst/>
                        </a:rPr>
                        <a:t>位</a:t>
                      </a:r>
                      <a:endParaRPr lang="ja-JP" altLang="en-US" sz="2000" b="0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</a:rPr>
                        <a:t>　</a:t>
                      </a:r>
                      <a:endParaRPr lang="ja-JP" altLang="en-US" sz="2000" b="0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</a:rPr>
                        <a:t>　</a:t>
                      </a:r>
                      <a:endParaRPr lang="ja-JP" altLang="en-US" sz="2000" b="0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</a:tr>
              <a:tr h="2492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</a:rPr>
                        <a:t>　</a:t>
                      </a:r>
                      <a:endParaRPr lang="ja-JP" altLang="en-US" sz="2000" b="1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u="none" strike="noStrike">
                          <a:effectLst/>
                        </a:rPr>
                        <a:t>2680</a:t>
                      </a:r>
                      <a:r>
                        <a:rPr lang="ja-JP" altLang="en-US" sz="2000" u="none" strike="noStrike">
                          <a:effectLst/>
                        </a:rPr>
                        <a:t>地区兵庫</a:t>
                      </a:r>
                      <a:endParaRPr lang="ja-JP" altLang="en-US" sz="2000" b="1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232,874</a:t>
                      </a:r>
                      <a:endParaRPr lang="en-US" altLang="ja-JP" sz="2000" b="0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81.53</a:t>
                      </a:r>
                      <a:endParaRPr lang="en-US" altLang="ja-JP" sz="2000" b="0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 smtClean="0">
                          <a:effectLst/>
                        </a:rPr>
                        <a:t>　</a:t>
                      </a:r>
                      <a:r>
                        <a:rPr lang="en-US" altLang="ja-JP" sz="2000" u="none" strike="noStrike" dirty="0" smtClean="0">
                          <a:effectLst/>
                        </a:rPr>
                        <a:t>2</a:t>
                      </a:r>
                      <a:r>
                        <a:rPr lang="ja-JP" altLang="en-US" sz="2000" u="none" strike="noStrike" dirty="0">
                          <a:effectLst/>
                        </a:rPr>
                        <a:t>位</a:t>
                      </a:r>
                      <a:endParaRPr lang="ja-JP" altLang="en-US" sz="2000" b="0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</a:rPr>
                        <a:t>　</a:t>
                      </a:r>
                      <a:endParaRPr lang="ja-JP" altLang="en-US" sz="2000" b="0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</a:rPr>
                        <a:t>　</a:t>
                      </a:r>
                      <a:endParaRPr lang="ja-JP" altLang="en-US" sz="2000" b="0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</a:tr>
              <a:tr h="30026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</a:rPr>
                        <a:t>使途指定</a:t>
                      </a:r>
                      <a:endParaRPr lang="ja-JP" altLang="en-US" sz="2000" b="1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</a:rPr>
                        <a:t>世界</a:t>
                      </a:r>
                      <a:endParaRPr lang="ja-JP" altLang="en-US" sz="2000" b="1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33,670,603</a:t>
                      </a:r>
                      <a:endParaRPr lang="en-US" altLang="ja-JP" sz="2000" b="0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28.51</a:t>
                      </a:r>
                      <a:endParaRPr lang="en-US" altLang="ja-JP" sz="2000" b="0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</a:rPr>
                        <a:t>　</a:t>
                      </a:r>
                      <a:endParaRPr lang="ja-JP" altLang="en-US" sz="2000" b="0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119.87</a:t>
                      </a:r>
                      <a:endParaRPr lang="en-US" altLang="ja-JP" sz="2000" b="0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</a:rPr>
                        <a:t>　</a:t>
                      </a:r>
                      <a:endParaRPr lang="ja-JP" altLang="en-US" sz="2000" b="0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</a:tr>
              <a:tr h="20513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</a:rPr>
                        <a:t>　ポリオ</a:t>
                      </a:r>
                      <a:endParaRPr lang="ja-JP" altLang="en-US" sz="2000" b="1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</a:rPr>
                        <a:t>全国</a:t>
                      </a:r>
                      <a:endParaRPr lang="ja-JP" altLang="en-US" sz="2000" b="1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1,346,853</a:t>
                      </a:r>
                      <a:endParaRPr lang="en-US" altLang="ja-JP" sz="2000" b="0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15.58</a:t>
                      </a:r>
                      <a:endParaRPr lang="en-US" altLang="ja-JP" sz="2000" b="0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</a:rPr>
                        <a:t>　</a:t>
                      </a:r>
                      <a:endParaRPr lang="ja-JP" altLang="en-US" sz="2000" b="0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124.42</a:t>
                      </a:r>
                      <a:endParaRPr lang="en-US" altLang="ja-JP" sz="2000" b="0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</a:rPr>
                        <a:t>　</a:t>
                      </a:r>
                      <a:endParaRPr lang="ja-JP" altLang="en-US" sz="2000" b="0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</a:tr>
              <a:tr h="380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2840</a:t>
                      </a:r>
                      <a:r>
                        <a:rPr lang="ja-JP" alt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地区</a:t>
                      </a:r>
                      <a:endParaRPr lang="ja-JP" alt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26,014</a:t>
                      </a:r>
                      <a:endParaRPr lang="en-US" altLang="ja-JP" sz="20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13.87</a:t>
                      </a:r>
                      <a:endParaRPr lang="en-US" altLang="ja-JP" sz="20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65.85</a:t>
                      </a:r>
                      <a:endParaRPr lang="en-US" altLang="ja-JP" sz="20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　</a:t>
                      </a:r>
                      <a:endParaRPr lang="ja-JP" alt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</a:tr>
              <a:tr h="56603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</a:rPr>
                        <a:t>　</a:t>
                      </a:r>
                      <a:endParaRPr lang="ja-JP" altLang="en-US" sz="2000" b="1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2000" u="none" strike="noStrike" dirty="0">
                          <a:effectLst/>
                        </a:rPr>
                        <a:t>2770</a:t>
                      </a:r>
                      <a:r>
                        <a:rPr lang="ja-JP" altLang="en-US" sz="2000" u="none" strike="noStrike" dirty="0">
                          <a:effectLst/>
                        </a:rPr>
                        <a:t>地区</a:t>
                      </a:r>
                      <a:endParaRPr lang="ja-JP" altLang="en-US" sz="2000" b="1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 dirty="0">
                          <a:effectLst/>
                        </a:rPr>
                        <a:t>145,841</a:t>
                      </a:r>
                      <a:endParaRPr lang="en-US" altLang="ja-JP" sz="2000" b="0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2000" u="none" strike="noStrike">
                          <a:effectLst/>
                        </a:rPr>
                        <a:t>57.62</a:t>
                      </a:r>
                      <a:endParaRPr lang="en-US" altLang="ja-JP" sz="2000" b="0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>
                          <a:effectLst/>
                        </a:rPr>
                        <a:t>　</a:t>
                      </a:r>
                      <a:endParaRPr lang="ja-JP" altLang="en-US" sz="2000" b="0" i="0" u="none" strike="noStrike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</a:rPr>
                        <a:t>　</a:t>
                      </a:r>
                      <a:endParaRPr lang="ja-JP" altLang="en-US" sz="2000" b="0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1F497D"/>
                        </a:solidFill>
                        <a:effectLst/>
                        <a:latin typeface="ＭＳ Ｐゴシック"/>
                      </a:endParaRPr>
                    </a:p>
                  </a:txBody>
                  <a:tcPr marL="6350" marR="6350" marT="635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1144AA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188913"/>
            <a:ext cx="9144000" cy="71437"/>
          </a:xfrm>
          <a:prstGeom prst="rect">
            <a:avLst/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6732588" y="0"/>
            <a:ext cx="360362" cy="260350"/>
          </a:xfrm>
          <a:prstGeom prst="parallelogram">
            <a:avLst>
              <a:gd name="adj" fmla="val 81101"/>
            </a:avLst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6948488" y="0"/>
            <a:ext cx="360362" cy="260350"/>
          </a:xfrm>
          <a:prstGeom prst="parallelogram">
            <a:avLst>
              <a:gd name="adj" fmla="val 81101"/>
            </a:avLst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7164388" y="0"/>
            <a:ext cx="360362" cy="260350"/>
          </a:xfrm>
          <a:prstGeom prst="parallelogram">
            <a:avLst>
              <a:gd name="adj" fmla="val 81101"/>
            </a:avLst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498557" y="3447022"/>
            <a:ext cx="3456384" cy="1944216"/>
          </a:xfrm>
          <a:prstGeom prst="roundRect">
            <a:avLst>
              <a:gd name="adj" fmla="val 9977"/>
            </a:avLst>
          </a:prstGeom>
          <a:solidFill>
            <a:srgbClr val="FFFF00"/>
          </a:solidFill>
          <a:ln w="9360">
            <a:solidFill>
              <a:srgbClr val="FFFF66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4"/>
              </a:srgbClr>
            </a:outerShdw>
          </a:effectLst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ja-JP" sz="2800" b="1" dirty="0" smtClean="0">
              <a:solidFill>
                <a:srgbClr val="FF0000"/>
              </a:solidFill>
              <a:latin typeface="HG丸ｺﾞｼｯｸM-PRO" pitchFamily="48" charset="0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 sz="2800" b="1" dirty="0" smtClean="0">
                <a:solidFill>
                  <a:srgbClr val="FF0000"/>
                </a:solidFill>
                <a:latin typeface="HG丸ｺﾞｼｯｸM-PRO" pitchFamily="48" charset="0"/>
              </a:rPr>
              <a:t>上記の</a:t>
            </a:r>
            <a:r>
              <a:rPr lang="en-US" altLang="ja-JP" sz="2800" b="1" dirty="0" smtClean="0">
                <a:solidFill>
                  <a:srgbClr val="FF0000"/>
                </a:solidFill>
                <a:latin typeface="HG丸ｺﾞｼｯｸM-PRO" pitchFamily="48" charset="0"/>
              </a:rPr>
              <a:t>50</a:t>
            </a:r>
            <a:r>
              <a:rPr lang="ja-JP" altLang="en-US" sz="2800" b="1" dirty="0" smtClean="0">
                <a:solidFill>
                  <a:srgbClr val="FF0000"/>
                </a:solidFill>
                <a:latin typeface="HG丸ｺﾞｼｯｸM-PRO" pitchFamily="48" charset="0"/>
              </a:rPr>
              <a:t>％</a:t>
            </a:r>
            <a:endParaRPr lang="en-US" altLang="ja-JP" sz="2800" b="1" dirty="0" smtClean="0">
              <a:solidFill>
                <a:srgbClr val="FF0000"/>
              </a:solidFill>
              <a:latin typeface="HG丸ｺﾞｼｯｸM-PRO" pitchFamily="48" charset="0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 sz="2800" b="1" dirty="0" smtClean="0">
                <a:solidFill>
                  <a:srgbClr val="FF0000"/>
                </a:solidFill>
                <a:latin typeface="HG丸ｺﾞｼｯｸM-PRO" pitchFamily="48" charset="0"/>
              </a:rPr>
              <a:t>地区財団活動資金</a:t>
            </a:r>
            <a:endParaRPr lang="en-US" altLang="ja-JP" sz="2800" b="1" dirty="0" smtClean="0">
              <a:solidFill>
                <a:srgbClr val="FF0000"/>
              </a:solidFill>
              <a:latin typeface="HG丸ｺﾞｼｯｸM-PRO" pitchFamily="48" charset="0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 sz="2800" b="1" dirty="0" smtClean="0">
                <a:solidFill>
                  <a:srgbClr val="000099"/>
                </a:solidFill>
                <a:latin typeface="HG丸ｺﾞｼｯｸM-PRO" pitchFamily="48" charset="0"/>
              </a:rPr>
              <a:t>（　</a:t>
            </a:r>
            <a:r>
              <a:rPr lang="en-US" altLang="ja-JP" sz="2800" b="1" dirty="0" smtClean="0">
                <a:solidFill>
                  <a:srgbClr val="000099"/>
                </a:solidFill>
                <a:latin typeface="HG丸ｺﾞｼｯｸM-PRO" pitchFamily="48" charset="0"/>
              </a:rPr>
              <a:t>DDF</a:t>
            </a:r>
            <a:r>
              <a:rPr lang="ja-JP" altLang="en-US" sz="2800" b="1" dirty="0" smtClean="0">
                <a:solidFill>
                  <a:srgbClr val="000099"/>
                </a:solidFill>
                <a:latin typeface="HG丸ｺﾞｼｯｸM-PRO" pitchFamily="48" charset="0"/>
              </a:rPr>
              <a:t>　）</a:t>
            </a:r>
            <a:endParaRPr lang="en-US" altLang="ja-JP" sz="2800" b="1" dirty="0" smtClean="0">
              <a:solidFill>
                <a:srgbClr val="000099"/>
              </a:solidFill>
              <a:latin typeface="HG丸ｺﾞｼｯｸM-PRO" pitchFamily="48" charset="0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 sz="2800" b="1" dirty="0" smtClean="0">
                <a:solidFill>
                  <a:srgbClr val="000099"/>
                </a:solidFill>
                <a:latin typeface="HG丸ｺﾞｼｯｸM-PRO" pitchFamily="48" charset="0"/>
              </a:rPr>
              <a:t>地区が管理する</a:t>
            </a:r>
            <a:endParaRPr lang="en-US" altLang="ja-JP" sz="2800" b="1" dirty="0" smtClean="0">
              <a:solidFill>
                <a:srgbClr val="000099"/>
              </a:solidFill>
              <a:latin typeface="HG丸ｺﾞｼｯｸM-PRO" pitchFamily="48" charset="0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2800" b="1" dirty="0">
              <a:solidFill>
                <a:srgbClr val="000099"/>
              </a:solidFill>
              <a:latin typeface="HG丸ｺﾞｼｯｸM-PRO" pitchFamily="48" charset="0"/>
            </a:endParaRPr>
          </a:p>
        </p:txBody>
      </p:sp>
      <p:sp>
        <p:nvSpPr>
          <p:cNvPr id="9223" name="AutoShape 7"/>
          <p:cNvSpPr>
            <a:spLocks noChangeArrowheads="1"/>
          </p:cNvSpPr>
          <p:nvPr/>
        </p:nvSpPr>
        <p:spPr bwMode="auto">
          <a:xfrm>
            <a:off x="5313322" y="3573016"/>
            <a:ext cx="3312418" cy="2783876"/>
          </a:xfrm>
          <a:prstGeom prst="roundRect">
            <a:avLst>
              <a:gd name="adj" fmla="val 9977"/>
            </a:avLst>
          </a:prstGeom>
          <a:solidFill>
            <a:srgbClr val="FFCCFF"/>
          </a:solidFill>
          <a:ln w="9360">
            <a:solidFill>
              <a:srgbClr val="FFCCFF"/>
            </a:solidFill>
            <a:miter lim="800000"/>
            <a:headEnd/>
            <a:tailEnd/>
          </a:ln>
          <a:effectLst>
            <a:outerShdw dist="20160" dir="5400000" algn="ctr" rotWithShape="0">
              <a:srgbClr val="000000">
                <a:alpha val="38034"/>
              </a:srgbClr>
            </a:outerShdw>
          </a:effectLst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 sz="2800" b="1" dirty="0" smtClean="0">
                <a:solidFill>
                  <a:srgbClr val="FF0000"/>
                </a:solidFill>
                <a:latin typeface="HG丸ｺﾞｼｯｸM-PRO" pitchFamily="48" charset="0"/>
              </a:rPr>
              <a:t>残りの５０％</a:t>
            </a:r>
            <a:endParaRPr lang="en-US" altLang="ja-JP" sz="2800" b="1" dirty="0">
              <a:solidFill>
                <a:srgbClr val="FF0000"/>
              </a:solidFill>
              <a:latin typeface="HG丸ｺﾞｼｯｸM-PRO" pitchFamily="48" charset="0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 sz="2800" b="1" dirty="0" smtClean="0">
                <a:solidFill>
                  <a:srgbClr val="FF0000"/>
                </a:solidFill>
                <a:latin typeface="HG丸ｺﾞｼｯｸM-PRO" pitchFamily="48" charset="0"/>
              </a:rPr>
              <a:t>国際財団活動資金</a:t>
            </a:r>
            <a:endParaRPr lang="en-US" altLang="ja-JP" sz="2800" b="1" dirty="0" smtClean="0">
              <a:solidFill>
                <a:srgbClr val="FF0000"/>
              </a:solidFill>
              <a:latin typeface="HG丸ｺﾞｼｯｸM-PRO" pitchFamily="48" charset="0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 sz="2800" b="1" dirty="0" smtClean="0">
                <a:solidFill>
                  <a:srgbClr val="000099"/>
                </a:solidFill>
                <a:latin typeface="HG丸ｺﾞｼｯｸM-PRO" pitchFamily="48" charset="0"/>
              </a:rPr>
              <a:t>（　</a:t>
            </a:r>
            <a:r>
              <a:rPr lang="en-US" altLang="ja-JP" sz="2800" b="1" dirty="0" smtClean="0">
                <a:solidFill>
                  <a:srgbClr val="000099"/>
                </a:solidFill>
                <a:latin typeface="HG丸ｺﾞｼｯｸM-PRO" pitchFamily="48" charset="0"/>
              </a:rPr>
              <a:t>WF</a:t>
            </a:r>
            <a:r>
              <a:rPr lang="ja-JP" altLang="en-US" sz="2800" b="1" dirty="0" smtClean="0">
                <a:solidFill>
                  <a:srgbClr val="000099"/>
                </a:solidFill>
                <a:latin typeface="HG丸ｺﾞｼｯｸM-PRO" pitchFamily="48" charset="0"/>
              </a:rPr>
              <a:t>　）</a:t>
            </a:r>
            <a:endParaRPr lang="en-US" altLang="ja-JP" sz="2800" b="1" dirty="0" smtClean="0">
              <a:solidFill>
                <a:srgbClr val="000099"/>
              </a:solidFill>
              <a:latin typeface="HG丸ｺﾞｼｯｸM-PRO" pitchFamily="48" charset="0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 sz="2800" b="1" dirty="0">
                <a:solidFill>
                  <a:srgbClr val="000099"/>
                </a:solidFill>
                <a:latin typeface="HG丸ｺﾞｼｯｸM-PRO" pitchFamily="48" charset="0"/>
              </a:rPr>
              <a:t>財団</a:t>
            </a:r>
            <a:r>
              <a:rPr lang="ja-JP" altLang="en-US" sz="2800" b="1" dirty="0" smtClean="0">
                <a:solidFill>
                  <a:srgbClr val="000099"/>
                </a:solidFill>
                <a:latin typeface="HG丸ｺﾞｼｯｸM-PRO" pitchFamily="48" charset="0"/>
              </a:rPr>
              <a:t>管理</a:t>
            </a:r>
            <a:r>
              <a:rPr lang="ja-JP" altLang="en-US" sz="2800" b="1" dirty="0">
                <a:solidFill>
                  <a:srgbClr val="000099"/>
                </a:solidFill>
                <a:latin typeface="HG丸ｺﾞｼｯｸM-PRO" pitchFamily="48" charset="0"/>
              </a:rPr>
              <a:t>委員会</a:t>
            </a:r>
            <a:r>
              <a:rPr lang="ja-JP" altLang="en-US" sz="2800" b="1" dirty="0" smtClean="0">
                <a:solidFill>
                  <a:srgbClr val="000099"/>
                </a:solidFill>
                <a:latin typeface="HG丸ｺﾞｼｯｸM-PRO" pitchFamily="48" charset="0"/>
              </a:rPr>
              <a:t>が</a:t>
            </a:r>
            <a:endParaRPr lang="en-US" altLang="ja-JP" sz="2800" b="1" dirty="0" smtClean="0">
              <a:solidFill>
                <a:srgbClr val="000099"/>
              </a:solidFill>
              <a:latin typeface="HG丸ｺﾞｼｯｸM-PRO" pitchFamily="48" charset="0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 sz="2800" b="1" dirty="0" smtClean="0">
                <a:solidFill>
                  <a:srgbClr val="000099"/>
                </a:solidFill>
                <a:latin typeface="HG丸ｺﾞｼｯｸM-PRO" pitchFamily="48" charset="0"/>
              </a:rPr>
              <a:t>管理する</a:t>
            </a:r>
            <a:endParaRPr lang="en-US" sz="2800" b="1" dirty="0">
              <a:solidFill>
                <a:srgbClr val="000099"/>
              </a:solidFill>
              <a:latin typeface="HG丸ｺﾞｼｯｸM-PRO" pitchFamily="48" charset="0"/>
            </a:endParaRPr>
          </a:p>
        </p:txBody>
      </p:sp>
      <p:sp>
        <p:nvSpPr>
          <p:cNvPr id="31" name="AutoShape 25"/>
          <p:cNvSpPr>
            <a:spLocks noChangeArrowheads="1"/>
          </p:cNvSpPr>
          <p:nvPr/>
        </p:nvSpPr>
        <p:spPr bwMode="auto">
          <a:xfrm>
            <a:off x="780043" y="476672"/>
            <a:ext cx="7560840" cy="1008112"/>
          </a:xfrm>
          <a:prstGeom prst="roundRect">
            <a:avLst>
              <a:gd name="adj" fmla="val 16667"/>
            </a:avLst>
          </a:prstGeom>
          <a:solidFill>
            <a:srgbClr val="66FFFF"/>
          </a:solidFill>
          <a:ln w="38160">
            <a:solidFill>
              <a:schemeClr val="accent1">
                <a:lumMod val="40000"/>
                <a:lumOff val="60000"/>
              </a:schemeClr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 sz="3600" b="1" dirty="0">
                <a:solidFill>
                  <a:srgbClr val="000099"/>
                </a:solidFill>
                <a:latin typeface="HG丸ｺﾞｼｯｸM-PRO" pitchFamily="48" charset="0"/>
              </a:rPr>
              <a:t>寄付金</a:t>
            </a:r>
            <a:r>
              <a:rPr lang="ja-JP" altLang="en-US" sz="3600" b="1" dirty="0" smtClean="0">
                <a:solidFill>
                  <a:srgbClr val="000099"/>
                </a:solidFill>
                <a:latin typeface="HG丸ｺﾞｼｯｸM-PRO" pitchFamily="48" charset="0"/>
              </a:rPr>
              <a:t>を使う活動</a:t>
            </a:r>
            <a:r>
              <a:rPr lang="ja-JP" altLang="en-US" sz="2800" b="1" dirty="0">
                <a:solidFill>
                  <a:srgbClr val="FF0000"/>
                </a:solidFill>
                <a:latin typeface="HG丸ｺﾞｼｯｸM-PRO" pitchFamily="48" charset="0"/>
              </a:rPr>
              <a:t>（</a:t>
            </a:r>
            <a:r>
              <a:rPr lang="ja-JP" altLang="en-US" sz="2800" b="1" dirty="0" smtClean="0">
                <a:solidFill>
                  <a:srgbClr val="FF0000"/>
                </a:solidFill>
                <a:latin typeface="HG丸ｺﾞｼｯｸM-PRO" pitchFamily="48" charset="0"/>
              </a:rPr>
              <a:t>未来の夢計画</a:t>
            </a:r>
            <a:r>
              <a:rPr lang="ja-JP" altLang="en-US" sz="2800" b="1" dirty="0">
                <a:solidFill>
                  <a:srgbClr val="FF0000"/>
                </a:solidFill>
                <a:latin typeface="HG丸ｺﾞｼｯｸM-PRO" pitchFamily="48" charset="0"/>
              </a:rPr>
              <a:t>）</a:t>
            </a:r>
            <a:endParaRPr lang="en-US" altLang="ja-JP" sz="2800" b="1" dirty="0" smtClean="0">
              <a:solidFill>
                <a:srgbClr val="FF0000"/>
              </a:solidFill>
              <a:latin typeface="HG丸ｺﾞｼｯｸM-PRO" pitchFamily="48" charset="0"/>
            </a:endParaRPr>
          </a:p>
        </p:txBody>
      </p:sp>
      <p:sp>
        <p:nvSpPr>
          <p:cNvPr id="25" name="スライド番号プレースホルダ 2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3624A5B0-0F7D-45A2-8331-47478CFDA47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" name="角丸四角形 1"/>
          <p:cNvSpPr/>
          <p:nvPr/>
        </p:nvSpPr>
        <p:spPr bwMode="auto">
          <a:xfrm>
            <a:off x="1808421" y="1685867"/>
            <a:ext cx="5711128" cy="158417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  <a:ea typeface="ＭＳ Ｐゴシック" pitchFamily="48" charset="-128"/>
              </a:rPr>
              <a:t>　　　財団管理委員会より</a:t>
            </a:r>
            <a:endParaRPr kumimoji="0" lang="en-US" altLang="ja-JP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  <a:ea typeface="ＭＳ Ｐゴシック" pitchFamily="48" charset="-128"/>
            </a:endParaRP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ja-JP" altLang="en-US" sz="3200" dirty="0" smtClean="0">
                <a:solidFill>
                  <a:srgbClr val="FF0000"/>
                </a:solidFill>
              </a:rPr>
              <a:t>　　地区に還元される金額は</a:t>
            </a:r>
            <a:endParaRPr kumimoji="0" lang="en-US" altLang="ja-JP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ja-JP" altLang="en-US" dirty="0" smtClean="0">
                <a:solidFill>
                  <a:srgbClr val="FF0000"/>
                </a:solidFill>
              </a:rPr>
              <a:t>　　　　</a:t>
            </a:r>
            <a:r>
              <a:rPr lang="en-US" altLang="ja-JP" dirty="0" smtClean="0">
                <a:solidFill>
                  <a:srgbClr val="FF0000"/>
                </a:solidFill>
              </a:rPr>
              <a:t>3</a:t>
            </a:r>
            <a:r>
              <a:rPr lang="ja-JP" altLang="en-US" dirty="0">
                <a:solidFill>
                  <a:srgbClr val="FF0000"/>
                </a:solidFill>
              </a:rPr>
              <a:t>年前</a:t>
            </a:r>
            <a:r>
              <a:rPr lang="ja-JP" altLang="en-US" dirty="0" smtClean="0">
                <a:solidFill>
                  <a:srgbClr val="FF0000"/>
                </a:solidFill>
              </a:rPr>
              <a:t>の年次寄付と恒久基金の運用益の半分</a:t>
            </a:r>
            <a:endParaRPr kumimoji="0" lang="ja-JP" altLang="en-US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8" name="左右矢印 7"/>
          <p:cNvSpPr/>
          <p:nvPr/>
        </p:nvSpPr>
        <p:spPr bwMode="auto">
          <a:xfrm>
            <a:off x="4097170" y="4086841"/>
            <a:ext cx="1216152" cy="484632"/>
          </a:xfrm>
          <a:prstGeom prst="left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  <p:sp>
        <p:nvSpPr>
          <p:cNvPr id="9" name="下矢印 8"/>
          <p:cNvSpPr/>
          <p:nvPr/>
        </p:nvSpPr>
        <p:spPr bwMode="auto">
          <a:xfrm>
            <a:off x="4431965" y="3270043"/>
            <a:ext cx="484632" cy="861589"/>
          </a:xfrm>
          <a:prstGeom prst="down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  <p:sp>
        <p:nvSpPr>
          <p:cNvPr id="10" name="角丸四角形 9"/>
          <p:cNvSpPr/>
          <p:nvPr/>
        </p:nvSpPr>
        <p:spPr bwMode="auto">
          <a:xfrm>
            <a:off x="361715" y="5721380"/>
            <a:ext cx="1446706" cy="936104"/>
          </a:xfrm>
          <a:prstGeom prst="roundRect">
            <a:avLst/>
          </a:prstGeom>
          <a:solidFill>
            <a:srgbClr val="FFFF66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charset="0"/>
                <a:ea typeface="ＭＳ Ｐゴシック" pitchFamily="48" charset="-128"/>
              </a:rPr>
              <a:t>地区補助金</a:t>
            </a:r>
            <a:endParaRPr kumimoji="0" lang="en-US" altLang="ja-JP" sz="1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charset="0"/>
              <a:ea typeface="ＭＳ Ｐゴシック" pitchFamily="48" charset="-128"/>
            </a:endParaRP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ja-JP" altLang="en-US" dirty="0">
                <a:solidFill>
                  <a:schemeClr val="accent2">
                    <a:lumMod val="75000"/>
                  </a:schemeClr>
                </a:solidFill>
              </a:rPr>
              <a:t>　</a:t>
            </a:r>
            <a:r>
              <a:rPr lang="en-US" altLang="ja-JP" dirty="0" smtClean="0">
                <a:solidFill>
                  <a:schemeClr val="accent2">
                    <a:lumMod val="75000"/>
                  </a:schemeClr>
                </a:solidFill>
              </a:rPr>
              <a:t>50</a:t>
            </a:r>
            <a:r>
              <a:rPr lang="ja-JP" altLang="en-US" dirty="0" smtClean="0">
                <a:solidFill>
                  <a:schemeClr val="accent2">
                    <a:lumMod val="75000"/>
                  </a:schemeClr>
                </a:solidFill>
              </a:rPr>
              <a:t>％以下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  <p:sp>
        <p:nvSpPr>
          <p:cNvPr id="11" name="角丸四角形 10"/>
          <p:cNvSpPr/>
          <p:nvPr/>
        </p:nvSpPr>
        <p:spPr bwMode="auto">
          <a:xfrm>
            <a:off x="2941035" y="5733256"/>
            <a:ext cx="1541394" cy="936104"/>
          </a:xfrm>
          <a:prstGeom prst="roundRect">
            <a:avLst/>
          </a:prstGeom>
          <a:solidFill>
            <a:srgbClr val="FFFF66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charset="0"/>
                <a:ea typeface="ＭＳ Ｐゴシック" pitchFamily="48" charset="-128"/>
              </a:rPr>
              <a:t>グローバル</a:t>
            </a:r>
            <a:endParaRPr kumimoji="0" lang="en-US" altLang="ja-JP" sz="1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charset="0"/>
              <a:ea typeface="ＭＳ Ｐゴシック" pitchFamily="48" charset="-128"/>
            </a:endParaRP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ja-JP" altLang="en-US" dirty="0">
                <a:solidFill>
                  <a:schemeClr val="accent2">
                    <a:lumMod val="75000"/>
                  </a:schemeClr>
                </a:solidFill>
              </a:rPr>
              <a:t>　補助</a:t>
            </a:r>
            <a:r>
              <a:rPr lang="ja-JP" altLang="en-US" dirty="0" smtClean="0">
                <a:solidFill>
                  <a:schemeClr val="accent2">
                    <a:lumMod val="75000"/>
                  </a:schemeClr>
                </a:solidFill>
              </a:rPr>
              <a:t>金</a:t>
            </a:r>
            <a:endParaRPr lang="en-US" altLang="ja-JP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1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charset="0"/>
                <a:ea typeface="ＭＳ Ｐゴシック" pitchFamily="48" charset="-128"/>
              </a:rPr>
              <a:t>　</a:t>
            </a: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charset="0"/>
                <a:ea typeface="ＭＳ Ｐゴシック" pitchFamily="48" charset="-128"/>
              </a:rPr>
              <a:t>50</a:t>
            </a:r>
            <a:r>
              <a:rPr kumimoji="0" lang="ja-JP" altLang="en-US" sz="18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charset="0"/>
                <a:ea typeface="ＭＳ Ｐゴシック" pitchFamily="48" charset="-128"/>
              </a:rPr>
              <a:t>％以上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  <p:sp>
        <p:nvSpPr>
          <p:cNvPr id="12" name="下矢印 11"/>
          <p:cNvSpPr/>
          <p:nvPr/>
        </p:nvSpPr>
        <p:spPr bwMode="auto">
          <a:xfrm>
            <a:off x="2051720" y="5427222"/>
            <a:ext cx="484632" cy="612068"/>
          </a:xfrm>
          <a:prstGeom prst="down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  <p:sp>
        <p:nvSpPr>
          <p:cNvPr id="13" name="左右矢印 12"/>
          <p:cNvSpPr/>
          <p:nvPr/>
        </p:nvSpPr>
        <p:spPr bwMode="auto">
          <a:xfrm>
            <a:off x="1877494" y="6099968"/>
            <a:ext cx="833083" cy="242316"/>
          </a:xfrm>
          <a:prstGeom prst="left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48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0"/>
            <a:ext cx="9144000" cy="260350"/>
          </a:xfrm>
          <a:prstGeom prst="rect">
            <a:avLst/>
          </a:prstGeom>
          <a:solidFill>
            <a:srgbClr val="1144AA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188913"/>
            <a:ext cx="9144000" cy="71437"/>
          </a:xfrm>
          <a:prstGeom prst="rect">
            <a:avLst/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6732588" y="0"/>
            <a:ext cx="360362" cy="260350"/>
          </a:xfrm>
          <a:prstGeom prst="parallelogram">
            <a:avLst>
              <a:gd name="adj" fmla="val 81101"/>
            </a:avLst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0244" name="AutoShape 4"/>
          <p:cNvSpPr>
            <a:spLocks noChangeArrowheads="1"/>
          </p:cNvSpPr>
          <p:nvPr/>
        </p:nvSpPr>
        <p:spPr bwMode="auto">
          <a:xfrm>
            <a:off x="6948488" y="0"/>
            <a:ext cx="360362" cy="260350"/>
          </a:xfrm>
          <a:prstGeom prst="parallelogram">
            <a:avLst>
              <a:gd name="adj" fmla="val 81101"/>
            </a:avLst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7164388" y="0"/>
            <a:ext cx="360362" cy="260350"/>
          </a:xfrm>
          <a:prstGeom prst="parallelogram">
            <a:avLst>
              <a:gd name="adj" fmla="val 81101"/>
            </a:avLst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422587" y="1196885"/>
            <a:ext cx="4032250" cy="849555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25560">
            <a:solidFill>
              <a:srgbClr val="B3A2C7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3200" b="1" dirty="0" smtClean="0">
              <a:solidFill>
                <a:srgbClr val="10253F"/>
              </a:solidFill>
              <a:latin typeface="Calibri" pitchFamily="32" charset="0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b="1" dirty="0" err="1" smtClean="0">
                <a:solidFill>
                  <a:srgbClr val="10253F"/>
                </a:solidFill>
                <a:latin typeface="Calibri" pitchFamily="32" charset="0"/>
              </a:rPr>
              <a:t>地区補助金</a:t>
            </a:r>
            <a:endParaRPr lang="en-US" sz="3200" b="1" dirty="0" smtClean="0">
              <a:solidFill>
                <a:srgbClr val="10253F"/>
              </a:solidFill>
              <a:latin typeface="Calibri" pitchFamily="32" charset="0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ja-JP" sz="1400" b="1" dirty="0" smtClean="0">
              <a:solidFill>
                <a:srgbClr val="10253F"/>
              </a:solidFill>
              <a:latin typeface="Calibri" pitchFamily="32" charset="0"/>
            </a:endParaRPr>
          </a:p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400" b="1" dirty="0">
              <a:solidFill>
                <a:srgbClr val="10253F"/>
              </a:solidFill>
              <a:latin typeface="Calibri" pitchFamily="32" charset="0"/>
            </a:endParaRPr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4715669" y="1196885"/>
            <a:ext cx="4033837" cy="849555"/>
          </a:xfrm>
          <a:prstGeom prst="roundRect">
            <a:avLst>
              <a:gd name="adj" fmla="val 16667"/>
            </a:avLst>
          </a:prstGeom>
          <a:solidFill>
            <a:srgbClr val="FFCCFF"/>
          </a:solidFill>
          <a:ln w="25560">
            <a:solidFill>
              <a:srgbClr val="E6B9B8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>
                <a:solidFill>
                  <a:srgbClr val="10253F"/>
                </a:solidFill>
                <a:latin typeface="Calibri" pitchFamily="32" charset="0"/>
              </a:rPr>
              <a:t>グローバル補助金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422587" y="2102208"/>
            <a:ext cx="4032250" cy="4392612"/>
          </a:xfrm>
          <a:prstGeom prst="rect">
            <a:avLst/>
          </a:prstGeom>
          <a:solidFill>
            <a:srgbClr val="FFFF00"/>
          </a:solidFill>
          <a:ln w="25560">
            <a:solidFill>
              <a:srgbClr val="B3A2C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611188" y="2276872"/>
            <a:ext cx="3889375" cy="47577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rgbClr val="10253F"/>
                </a:solidFill>
              </a:rPr>
              <a:t>１</a:t>
            </a:r>
            <a:r>
              <a:rPr lang="en-US" b="1" dirty="0">
                <a:solidFill>
                  <a:srgbClr val="10253F"/>
                </a:solidFill>
              </a:rPr>
              <a:t>.地区は年に１度、DDFの50</a:t>
            </a:r>
            <a:r>
              <a:rPr lang="en-US" b="1" dirty="0" smtClean="0">
                <a:solidFill>
                  <a:srgbClr val="10253F"/>
                </a:solidFill>
              </a:rPr>
              <a:t>％</a:t>
            </a:r>
            <a:r>
              <a:rPr lang="ja-JP" altLang="en-US" b="1" dirty="0" smtClean="0">
                <a:solidFill>
                  <a:srgbClr val="10253F"/>
                </a:solidFill>
              </a:rPr>
              <a:t>以下</a:t>
            </a:r>
            <a:endParaRPr lang="en-US" b="1" dirty="0">
              <a:solidFill>
                <a:srgbClr val="10253F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10253F"/>
                </a:solidFill>
              </a:rPr>
              <a:t>　　迄申請できる。</a:t>
            </a:r>
            <a:r>
              <a:rPr lang="en-US" b="1" dirty="0">
                <a:solidFill>
                  <a:srgbClr val="C0504D"/>
                </a:solidFill>
              </a:rPr>
              <a:t>使途は地区の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C0504D"/>
                </a:solidFill>
              </a:rPr>
              <a:t>　　裁量に委ねられる。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10253F"/>
                </a:solidFill>
              </a:rPr>
              <a:t>２．１年以内の短期の活動資金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10253F"/>
                </a:solidFill>
              </a:rPr>
              <a:t>　　に資金を配分すること。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10253F"/>
                </a:solidFill>
              </a:rPr>
              <a:t>　　人道的プロジェクトにも教育　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10253F"/>
                </a:solidFill>
              </a:rPr>
              <a:t>　　的プロジェトにも、海外、国内、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10253F"/>
                </a:solidFill>
              </a:rPr>
              <a:t>　　RCの有無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10253F"/>
                </a:solidFill>
              </a:rPr>
              <a:t>３</a:t>
            </a:r>
            <a:r>
              <a:rPr lang="en-US" b="1" dirty="0" smtClean="0">
                <a:solidFill>
                  <a:srgbClr val="10253F"/>
                </a:solidFill>
              </a:rPr>
              <a:t>..地区補助金の申請書を提</a:t>
            </a:r>
            <a:endParaRPr lang="en-US" b="1" dirty="0">
              <a:solidFill>
                <a:srgbClr val="10253F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10253F"/>
                </a:solidFill>
              </a:rPr>
              <a:t>　　出する</a:t>
            </a:r>
            <a:r>
              <a:rPr lang="en-US" b="1" dirty="0">
                <a:solidFill>
                  <a:srgbClr val="C0504D"/>
                </a:solidFill>
              </a:rPr>
              <a:t>「計画年度」</a:t>
            </a:r>
            <a:r>
              <a:rPr lang="en-US" b="1" dirty="0">
                <a:solidFill>
                  <a:srgbClr val="10253F"/>
                </a:solidFill>
              </a:rPr>
              <a:t>と補助金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10253F"/>
                </a:solidFill>
              </a:rPr>
              <a:t>　　が支給されプロジェクトが実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10253F"/>
                </a:solidFill>
              </a:rPr>
              <a:t>　　施される</a:t>
            </a:r>
            <a:r>
              <a:rPr lang="en-US" b="1" dirty="0">
                <a:solidFill>
                  <a:srgbClr val="C0504D"/>
                </a:solidFill>
              </a:rPr>
              <a:t>｢実施年度」</a:t>
            </a:r>
            <a:r>
              <a:rPr lang="en-US" b="1" dirty="0">
                <a:solidFill>
                  <a:srgbClr val="10253F"/>
                </a:solidFill>
              </a:rPr>
              <a:t>の２年の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10253F"/>
                </a:solidFill>
              </a:rPr>
              <a:t>　　業務サイクルが奨励されている。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10253F"/>
                </a:solidFill>
              </a:rPr>
              <a:t>4.</a:t>
            </a:r>
            <a:r>
              <a:rPr lang="en-US" b="1" dirty="0" smtClean="0">
                <a:solidFill>
                  <a:srgbClr val="10253F"/>
                </a:solidFill>
              </a:rPr>
              <a:t>未使用の地区補助金は財団に戻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>
                <a:solidFill>
                  <a:srgbClr val="10253F"/>
                </a:solidFill>
              </a:rPr>
              <a:t>     </a:t>
            </a:r>
            <a:r>
              <a:rPr lang="en-US" b="1" dirty="0" err="1" smtClean="0">
                <a:solidFill>
                  <a:srgbClr val="10253F"/>
                </a:solidFill>
              </a:rPr>
              <a:t>され</a:t>
            </a:r>
            <a:r>
              <a:rPr lang="en-US" b="1" dirty="0" err="1">
                <a:solidFill>
                  <a:srgbClr val="10253F"/>
                </a:solidFill>
              </a:rPr>
              <a:t>DDFに返還される</a:t>
            </a:r>
            <a:r>
              <a:rPr lang="en-US" b="1" dirty="0">
                <a:solidFill>
                  <a:srgbClr val="10253F"/>
                </a:solidFill>
              </a:rPr>
              <a:t>。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>
              <a:solidFill>
                <a:srgbClr val="10253F"/>
              </a:solidFill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dirty="0">
              <a:solidFill>
                <a:srgbClr val="10253F"/>
              </a:solidFill>
            </a:endParaRP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4738110" y="2132856"/>
            <a:ext cx="4032250" cy="4392612"/>
          </a:xfrm>
          <a:prstGeom prst="rect">
            <a:avLst/>
          </a:prstGeom>
          <a:solidFill>
            <a:srgbClr val="FFCCFF"/>
          </a:solidFill>
          <a:ln w="25560">
            <a:solidFill>
              <a:srgbClr val="E6B9B8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b="1" dirty="0" smtClean="0">
                <a:solidFill>
                  <a:srgbClr val="10253F"/>
                </a:solidFill>
                <a:latin typeface="Calibri" pitchFamily="32" charset="0"/>
              </a:rPr>
              <a:t>1.</a:t>
            </a:r>
            <a:r>
              <a:rPr lang="ja-JP" altLang="en-US" b="1" dirty="0" smtClean="0">
                <a:solidFill>
                  <a:srgbClr val="10253F"/>
                </a:solidFill>
                <a:latin typeface="Calibri" pitchFamily="32" charset="0"/>
              </a:rPr>
              <a:t>　</a:t>
            </a:r>
            <a:r>
              <a:rPr lang="en-US" altLang="ja-JP" b="1" dirty="0" smtClean="0">
                <a:solidFill>
                  <a:srgbClr val="10253F"/>
                </a:solidFill>
                <a:latin typeface="Calibri" pitchFamily="32" charset="0"/>
              </a:rPr>
              <a:t>DDF</a:t>
            </a:r>
            <a:r>
              <a:rPr lang="ja-JP" altLang="en-US" b="1" dirty="0" smtClean="0">
                <a:solidFill>
                  <a:srgbClr val="10253F"/>
                </a:solidFill>
                <a:latin typeface="Calibri" pitchFamily="32" charset="0"/>
              </a:rPr>
              <a:t>の</a:t>
            </a:r>
            <a:r>
              <a:rPr lang="en-US" altLang="ja-JP" b="1" dirty="0" smtClean="0">
                <a:solidFill>
                  <a:srgbClr val="10253F"/>
                </a:solidFill>
                <a:latin typeface="Calibri" pitchFamily="32" charset="0"/>
              </a:rPr>
              <a:t>50</a:t>
            </a:r>
            <a:r>
              <a:rPr lang="ja-JP" altLang="en-US" b="1" dirty="0" smtClean="0">
                <a:solidFill>
                  <a:srgbClr val="10253F"/>
                </a:solidFill>
                <a:latin typeface="Calibri" pitchFamily="32" charset="0"/>
              </a:rPr>
              <a:t>％以上申請できる</a:t>
            </a:r>
            <a:endParaRPr lang="en-US" b="1" dirty="0">
              <a:solidFill>
                <a:srgbClr val="10253F"/>
              </a:solidFill>
              <a:latin typeface="Calibri" pitchFamily="32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 b="1" dirty="0">
                <a:solidFill>
                  <a:srgbClr val="10253F"/>
                </a:solidFill>
                <a:latin typeface="Calibri" pitchFamily="32" charset="0"/>
              </a:rPr>
              <a:t>２</a:t>
            </a:r>
            <a:r>
              <a:rPr lang="en-US" b="1" dirty="0" smtClean="0">
                <a:solidFill>
                  <a:srgbClr val="10253F"/>
                </a:solidFill>
                <a:latin typeface="Calibri" pitchFamily="32" charset="0"/>
              </a:rPr>
              <a:t>．６</a:t>
            </a:r>
            <a:r>
              <a:rPr lang="en-US" b="1" dirty="0">
                <a:solidFill>
                  <a:srgbClr val="10253F"/>
                </a:solidFill>
                <a:latin typeface="Calibri" pitchFamily="32" charset="0"/>
              </a:rPr>
              <a:t>つの重点分野を支援するもの　　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10253F"/>
                </a:solidFill>
                <a:latin typeface="Calibri" pitchFamily="32" charset="0"/>
              </a:rPr>
              <a:t>　　であること。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10253F"/>
                </a:solidFill>
                <a:latin typeface="Calibri" pitchFamily="32" charset="0"/>
              </a:rPr>
              <a:t>　　</a:t>
            </a:r>
            <a:r>
              <a:rPr lang="en-US" b="1" dirty="0">
                <a:solidFill>
                  <a:srgbClr val="C0504D"/>
                </a:solidFill>
                <a:latin typeface="Calibri" pitchFamily="32" charset="0"/>
              </a:rPr>
              <a:t>①平和と紛争予防/紛争解決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C0504D"/>
                </a:solidFill>
                <a:latin typeface="Calibri" pitchFamily="32" charset="0"/>
              </a:rPr>
              <a:t>　　②疾病予防と治療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C0504D"/>
                </a:solidFill>
                <a:latin typeface="Calibri" pitchFamily="32" charset="0"/>
              </a:rPr>
              <a:t>　　③水と衛生設備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C0504D"/>
                </a:solidFill>
                <a:latin typeface="Calibri" pitchFamily="32" charset="0"/>
              </a:rPr>
              <a:t>　　④母子の健康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C0504D"/>
                </a:solidFill>
                <a:latin typeface="Calibri" pitchFamily="32" charset="0"/>
              </a:rPr>
              <a:t>　　⑤基本的教育と識字率向上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C0504D"/>
                </a:solidFill>
                <a:latin typeface="Calibri" pitchFamily="32" charset="0"/>
              </a:rPr>
              <a:t>　　⑥経済と地域社会の発展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 b="1" dirty="0">
                <a:solidFill>
                  <a:srgbClr val="10253F"/>
                </a:solidFill>
                <a:latin typeface="Calibri" pitchFamily="32" charset="0"/>
              </a:rPr>
              <a:t>３</a:t>
            </a:r>
            <a:r>
              <a:rPr lang="en-US" b="1" dirty="0" smtClean="0">
                <a:solidFill>
                  <a:srgbClr val="10253F"/>
                </a:solidFill>
                <a:latin typeface="Calibri" pitchFamily="32" charset="0"/>
              </a:rPr>
              <a:t>.</a:t>
            </a:r>
            <a:r>
              <a:rPr lang="en-US" b="1" dirty="0">
                <a:solidFill>
                  <a:srgbClr val="10253F"/>
                </a:solidFill>
                <a:latin typeface="Calibri" pitchFamily="32" charset="0"/>
              </a:rPr>
              <a:t>地元社会に強いニーズと事業を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10253F"/>
                </a:solidFill>
                <a:latin typeface="Calibri" pitchFamily="32" charset="0"/>
              </a:rPr>
              <a:t>　　推進する確固たる組織があること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 b="1" dirty="0">
                <a:solidFill>
                  <a:srgbClr val="10253F"/>
                </a:solidFill>
                <a:latin typeface="Calibri" pitchFamily="32" charset="0"/>
              </a:rPr>
              <a:t>４</a:t>
            </a:r>
            <a:r>
              <a:rPr lang="en-US" b="1" dirty="0" smtClean="0">
                <a:solidFill>
                  <a:srgbClr val="10253F"/>
                </a:solidFill>
                <a:latin typeface="Calibri" pitchFamily="32" charset="0"/>
              </a:rPr>
              <a:t>．</a:t>
            </a:r>
            <a:r>
              <a:rPr lang="en-US" b="1" dirty="0">
                <a:solidFill>
                  <a:srgbClr val="C0504D"/>
                </a:solidFill>
                <a:latin typeface="Calibri" pitchFamily="32" charset="0"/>
              </a:rPr>
              <a:t>持続可能性</a:t>
            </a:r>
            <a:r>
              <a:rPr lang="en-US" b="1" dirty="0">
                <a:solidFill>
                  <a:srgbClr val="10253F"/>
                </a:solidFill>
                <a:latin typeface="Calibri" pitchFamily="32" charset="0"/>
              </a:rPr>
              <a:t>のあるプロジェクトで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10253F"/>
                </a:solidFill>
                <a:latin typeface="Calibri" pitchFamily="32" charset="0"/>
              </a:rPr>
              <a:t>　　あること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 b="1" dirty="0">
                <a:solidFill>
                  <a:srgbClr val="10253F"/>
                </a:solidFill>
                <a:latin typeface="Calibri" pitchFamily="32" charset="0"/>
              </a:rPr>
              <a:t>５</a:t>
            </a:r>
            <a:r>
              <a:rPr lang="en-US" b="1" dirty="0" smtClean="0">
                <a:solidFill>
                  <a:srgbClr val="10253F"/>
                </a:solidFill>
                <a:latin typeface="Calibri" pitchFamily="32" charset="0"/>
              </a:rPr>
              <a:t>．</a:t>
            </a:r>
            <a:r>
              <a:rPr lang="en-US" b="1" dirty="0">
                <a:solidFill>
                  <a:srgbClr val="C0504D"/>
                </a:solidFill>
                <a:latin typeface="Calibri" pitchFamily="32" charset="0"/>
              </a:rPr>
              <a:t>最低３万ドル以上</a:t>
            </a:r>
            <a:r>
              <a:rPr lang="en-US" b="1" dirty="0">
                <a:solidFill>
                  <a:srgbClr val="10253F"/>
                </a:solidFill>
                <a:latin typeface="Calibri" pitchFamily="32" charset="0"/>
              </a:rPr>
              <a:t>のプロジェクトであ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rgbClr val="10253F"/>
                </a:solidFill>
                <a:latin typeface="Calibri" pitchFamily="32" charset="0"/>
              </a:rPr>
              <a:t>　　ること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 b="1" dirty="0">
                <a:solidFill>
                  <a:srgbClr val="10253F"/>
                </a:solidFill>
                <a:latin typeface="Calibri" pitchFamily="32" charset="0"/>
              </a:rPr>
              <a:t>６</a:t>
            </a:r>
            <a:r>
              <a:rPr lang="en-US" b="1" dirty="0" smtClean="0">
                <a:solidFill>
                  <a:srgbClr val="10253F"/>
                </a:solidFill>
                <a:latin typeface="Calibri" pitchFamily="32" charset="0"/>
              </a:rPr>
              <a:t>．</a:t>
            </a:r>
            <a:r>
              <a:rPr lang="en-US" b="1" dirty="0">
                <a:solidFill>
                  <a:srgbClr val="10253F"/>
                </a:solidFill>
                <a:latin typeface="Calibri" pitchFamily="32" charset="0"/>
              </a:rPr>
              <a:t>申請は随時受け付けられる　</a:t>
            </a: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0" y="188640"/>
            <a:ext cx="9144000" cy="71437"/>
          </a:xfrm>
          <a:prstGeom prst="rect">
            <a:avLst/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0" y="332656"/>
            <a:ext cx="9144000" cy="71437"/>
          </a:xfrm>
          <a:prstGeom prst="rect">
            <a:avLst/>
          </a:prstGeom>
          <a:solidFill>
            <a:srgbClr val="FF9933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ja-JP" altLang="en-US" dirty="0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3624A5B0-0F7D-45A2-8331-47478CFDA47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" name="角丸四角形 1"/>
          <p:cNvSpPr/>
          <p:nvPr/>
        </p:nvSpPr>
        <p:spPr bwMode="auto">
          <a:xfrm>
            <a:off x="1444341" y="476805"/>
            <a:ext cx="6192688" cy="72008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ja-JP" altLang="en-US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地区財団活動資金</a:t>
            </a:r>
            <a:r>
              <a:rPr lang="ja-JP" altLang="en-US" sz="3600" b="1" dirty="0">
                <a:solidFill>
                  <a:schemeClr val="accent2"/>
                </a:solidFill>
              </a:rPr>
              <a:t>　</a:t>
            </a:r>
            <a:r>
              <a:rPr lang="ja-JP" altLang="en-US" sz="3600" b="1" dirty="0" smtClean="0">
                <a:solidFill>
                  <a:schemeClr val="accent2"/>
                </a:solidFill>
              </a:rPr>
              <a:t>（</a:t>
            </a:r>
            <a:r>
              <a:rPr kumimoji="0" lang="en-US" altLang="ja-JP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DDF</a:t>
            </a:r>
            <a:r>
              <a:rPr kumimoji="0" lang="ja-JP" altLang="en-US" sz="36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  <a:ea typeface="ＭＳ Ｐゴシック" pitchFamily="48" charset="-128"/>
              </a:rPr>
              <a:t>）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Office テーマ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Office テーマ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テーマ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4659</TotalTime>
  <Words>440</Words>
  <Application>Microsoft Office PowerPoint</Application>
  <PresentationFormat>画面に合わせる (4:3)</PresentationFormat>
  <Paragraphs>362</Paragraphs>
  <Slides>13</Slides>
  <Notes>12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4" baseType="lpstr"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国際ロータリーと財団の関係</dc:title>
  <dc:creator>Ushikubo</dc:creator>
  <cp:lastModifiedBy>NEC-PCuser</cp:lastModifiedBy>
  <cp:revision>446</cp:revision>
  <cp:lastPrinted>2013-10-17T02:56:10Z</cp:lastPrinted>
  <dcterms:created xsi:type="dcterms:W3CDTF">2010-12-06T01:45:25Z</dcterms:created>
  <dcterms:modified xsi:type="dcterms:W3CDTF">2014-08-08T01:40:02Z</dcterms:modified>
</cp:coreProperties>
</file>